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2958089-6AFB-49F6-87A4-A8F214F54F0A}" type="datetimeFigureOut">
              <a:rPr lang="lt-LT" smtClean="0"/>
              <a:t>2025-01-08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C1FF422-5A4D-414A-91E5-9A702951B770}" type="slidenum">
              <a:rPr lang="lt-LT" smtClean="0"/>
              <a:t>‹#›</a:t>
            </a:fld>
            <a:endParaRPr lang="lt-L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615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58089-6AFB-49F6-87A4-A8F214F54F0A}" type="datetimeFigureOut">
              <a:rPr lang="lt-LT" smtClean="0"/>
              <a:t>2025-01-08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F422-5A4D-414A-91E5-9A702951B77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31439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58089-6AFB-49F6-87A4-A8F214F54F0A}" type="datetimeFigureOut">
              <a:rPr lang="lt-LT" smtClean="0"/>
              <a:t>2025-01-08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F422-5A4D-414A-91E5-9A702951B770}" type="slidenum">
              <a:rPr lang="lt-LT" smtClean="0"/>
              <a:t>‹#›</a:t>
            </a:fld>
            <a:endParaRPr lang="lt-L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421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58089-6AFB-49F6-87A4-A8F214F54F0A}" type="datetimeFigureOut">
              <a:rPr lang="lt-LT" smtClean="0"/>
              <a:t>2025-01-08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F422-5A4D-414A-91E5-9A702951B770}" type="slidenum">
              <a:rPr lang="lt-LT" smtClean="0"/>
              <a:t>‹#›</a:t>
            </a:fld>
            <a:endParaRPr lang="lt-LT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999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58089-6AFB-49F6-87A4-A8F214F54F0A}" type="datetimeFigureOut">
              <a:rPr lang="lt-LT" smtClean="0"/>
              <a:t>2025-01-08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F422-5A4D-414A-91E5-9A702951B77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46420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58089-6AFB-49F6-87A4-A8F214F54F0A}" type="datetimeFigureOut">
              <a:rPr lang="lt-LT" smtClean="0"/>
              <a:t>2025-01-08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F422-5A4D-414A-91E5-9A702951B770}" type="slidenum">
              <a:rPr lang="lt-LT" smtClean="0"/>
              <a:t>‹#›</a:t>
            </a:fld>
            <a:endParaRPr lang="lt-LT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213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58089-6AFB-49F6-87A4-A8F214F54F0A}" type="datetimeFigureOut">
              <a:rPr lang="lt-LT" smtClean="0"/>
              <a:t>2025-01-08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F422-5A4D-414A-91E5-9A702951B770}" type="slidenum">
              <a:rPr lang="lt-LT" smtClean="0"/>
              <a:t>‹#›</a:t>
            </a:fld>
            <a:endParaRPr lang="lt-L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846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58089-6AFB-49F6-87A4-A8F214F54F0A}" type="datetimeFigureOut">
              <a:rPr lang="lt-LT" smtClean="0"/>
              <a:t>2025-01-08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F422-5A4D-414A-91E5-9A702951B770}" type="slidenum">
              <a:rPr lang="lt-LT" smtClean="0"/>
              <a:t>‹#›</a:t>
            </a:fld>
            <a:endParaRPr lang="lt-L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510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58089-6AFB-49F6-87A4-A8F214F54F0A}" type="datetimeFigureOut">
              <a:rPr lang="lt-LT" smtClean="0"/>
              <a:t>2025-01-08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F422-5A4D-414A-91E5-9A702951B770}" type="slidenum">
              <a:rPr lang="lt-LT" smtClean="0"/>
              <a:t>‹#›</a:t>
            </a:fld>
            <a:endParaRPr lang="lt-LT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122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58089-6AFB-49F6-87A4-A8F214F54F0A}" type="datetimeFigureOut">
              <a:rPr lang="lt-LT" smtClean="0"/>
              <a:t>2025-01-08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F422-5A4D-414A-91E5-9A702951B77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48886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58089-6AFB-49F6-87A4-A8F214F54F0A}" type="datetimeFigureOut">
              <a:rPr lang="lt-LT" smtClean="0"/>
              <a:t>2025-01-08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F422-5A4D-414A-91E5-9A702951B770}" type="slidenum">
              <a:rPr lang="lt-LT" smtClean="0"/>
              <a:t>‹#›</a:t>
            </a:fld>
            <a:endParaRPr lang="lt-LT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113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58089-6AFB-49F6-87A4-A8F214F54F0A}" type="datetimeFigureOut">
              <a:rPr lang="lt-LT" smtClean="0"/>
              <a:t>2025-01-08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F422-5A4D-414A-91E5-9A702951B77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7545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58089-6AFB-49F6-87A4-A8F214F54F0A}" type="datetimeFigureOut">
              <a:rPr lang="lt-LT" smtClean="0"/>
              <a:t>2025-01-08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F422-5A4D-414A-91E5-9A702951B770}" type="slidenum">
              <a:rPr lang="lt-LT" smtClean="0"/>
              <a:t>‹#›</a:t>
            </a:fld>
            <a:endParaRPr lang="lt-LT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12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58089-6AFB-49F6-87A4-A8F214F54F0A}" type="datetimeFigureOut">
              <a:rPr lang="lt-LT" smtClean="0"/>
              <a:t>2025-01-08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F422-5A4D-414A-91E5-9A702951B770}" type="slidenum">
              <a:rPr lang="lt-LT" smtClean="0"/>
              <a:t>‹#›</a:t>
            </a:fld>
            <a:endParaRPr lang="lt-L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848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58089-6AFB-49F6-87A4-A8F214F54F0A}" type="datetimeFigureOut">
              <a:rPr lang="lt-LT" smtClean="0"/>
              <a:t>2025-01-08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F422-5A4D-414A-91E5-9A702951B77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8782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58089-6AFB-49F6-87A4-A8F214F54F0A}" type="datetimeFigureOut">
              <a:rPr lang="lt-LT" smtClean="0"/>
              <a:t>2025-01-08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F422-5A4D-414A-91E5-9A702951B770}" type="slidenum">
              <a:rPr lang="lt-LT" smtClean="0"/>
              <a:t>‹#›</a:t>
            </a:fld>
            <a:endParaRPr lang="lt-LT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994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58089-6AFB-49F6-87A4-A8F214F54F0A}" type="datetimeFigureOut">
              <a:rPr lang="lt-LT" smtClean="0"/>
              <a:t>2025-01-08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FF422-5A4D-414A-91E5-9A702951B77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9905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2958089-6AFB-49F6-87A4-A8F214F54F0A}" type="datetimeFigureOut">
              <a:rPr lang="lt-LT" smtClean="0"/>
              <a:t>2025-01-08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C1FF422-5A4D-414A-91E5-9A702951B770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9127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be/YVFuwn_VTRA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B306E7A-0481-4F99-B06B-9D05DC05C9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5636" y="1122363"/>
            <a:ext cx="7885652" cy="2401013"/>
          </a:xfrm>
        </p:spPr>
        <p:txBody>
          <a:bodyPr>
            <a:normAutofit/>
          </a:bodyPr>
          <a:lstStyle/>
          <a:p>
            <a: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  <a:t>PRIEKULĖS VAIKŲ LOPŠELIS-DARŽELIS </a:t>
            </a:r>
            <a:b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  <a:t>2024 METAIS ĮGYVENDINO ETNINĮ PROJEKTĄ </a:t>
            </a:r>
            <a:b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lt-LT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2000" b="1" dirty="0">
                <a:latin typeface="Arial" panose="020B0604020202020204" pitchFamily="34" charset="0"/>
                <a:cs typeface="Arial" panose="020B0604020202020204" pitchFamily="34" charset="0"/>
              </a:rPr>
              <a:t>„AMATAI, VERSLAI, MEISTRYSTĖ MAŽOJOJE LIETUVOJE“</a:t>
            </a:r>
            <a:endParaRPr lang="lt-LT" sz="2000" b="1" dirty="0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A8A7EE15-E5E6-4D62-A2B5-06FC7560B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71332"/>
            <a:ext cx="7737446" cy="1677798"/>
          </a:xfrm>
        </p:spPr>
        <p:txBody>
          <a:bodyPr/>
          <a:lstStyle/>
          <a:p>
            <a:r>
              <a:rPr lang="lt-LT" sz="2000" dirty="0">
                <a:latin typeface="Arial" panose="020B0604020202020204" pitchFamily="34" charset="0"/>
                <a:cs typeface="Arial" panose="020B0604020202020204" pitchFamily="34" charset="0"/>
              </a:rPr>
              <a:t>Projektą finansavo Klaipėdos rajono savivaldybė   </a:t>
            </a:r>
          </a:p>
          <a:p>
            <a:endParaRPr lang="lt-LT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86F26FD1-60DF-4607-BDA9-DF6DA288E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716" y="4563613"/>
            <a:ext cx="494951" cy="61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80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3782B78-329E-4EB6-BDCE-F0D52A299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lt-LT" sz="2800" b="1" dirty="0">
                <a:solidFill>
                  <a:schemeClr val="accent2">
                    <a:lumMod val="75000"/>
                  </a:schemeClr>
                </a:solidFill>
              </a:rPr>
              <a:t>ŽOLININKO MARIAUS LASINSKO PASKAITA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1F89418-AE4A-4E95-A5E4-2600350F1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/>
              <a:t>Žolininkas M. </a:t>
            </a:r>
            <a:r>
              <a:rPr lang="lt-LT" dirty="0" err="1"/>
              <a:t>Lasinskas</a:t>
            </a:r>
            <a:r>
              <a:rPr lang="lt-LT" dirty="0"/>
              <a:t> darželio darbuotojams (dalyvavo 20 darbuotojų) skaitė paskaitą „Vaistažolės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lt-LT" dirty="0">
                <a:cs typeface="Times New Roman" panose="02020603050405020304" pitchFamily="18" charset="0"/>
              </a:rPr>
              <a:t>maistas ir vaistas“.</a:t>
            </a:r>
          </a:p>
          <a:p>
            <a:r>
              <a:rPr lang="lt-LT" dirty="0">
                <a:latin typeface="Garamond" panose="02020404030301010803" pitchFamily="18" charset="0"/>
                <a:cs typeface="Times New Roman" panose="02020603050405020304" pitchFamily="18" charset="0"/>
              </a:rPr>
              <a:t>Paskaitos metu lektorius kalbėjo apie Lietuvoje augančius naudingus augalus, supažindino kada juos rinkti ir kokią naudą žmogaus sveikatinimui teikia žolelės.</a:t>
            </a:r>
          </a:p>
          <a:p>
            <a:r>
              <a:rPr lang="lt-LT" dirty="0">
                <a:latin typeface="Garamond" panose="02020404030301010803" pitchFamily="18" charset="0"/>
                <a:cs typeface="Times New Roman" panose="02020603050405020304" pitchFamily="18" charset="0"/>
              </a:rPr>
              <a:t>Antroje paskaitos dalyje žolininkas pakvietė pasivaikščioti ir pasižvalgyti kokios naudingos žolelės auga artimiausioje aplinkoje. </a:t>
            </a:r>
            <a:endParaRPr lang="lt-LT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43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AD76F13-1B85-4009-A1CD-BD539B713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36588982-2253-4FBD-9245-F197DF28D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830235"/>
            <a:ext cx="4423833" cy="3317875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CA368007-C82E-4407-9D9E-9A611490A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097" y="791710"/>
            <a:ext cx="4583923" cy="2988578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98E556CE-752F-44A9-A028-48EA83A1D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380" y="469784"/>
            <a:ext cx="3310855" cy="2088334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8D5F6421-8C65-43C8-A3AF-4A9FBA5D1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097" y="4117208"/>
            <a:ext cx="2503453" cy="187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34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583C3FC-59F5-4ABB-9855-79B47BE2B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lt-LT" sz="2800" b="1" dirty="0">
                <a:solidFill>
                  <a:schemeClr val="accent2">
                    <a:lumMod val="75000"/>
                  </a:schemeClr>
                </a:solidFill>
              </a:rPr>
              <a:t>EDUKACIJA „VAIKAI VAISTAŽOLIŲ PASAULYJE“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7E2717F4-4A56-4EF7-B61E-80BBA734B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/>
              <a:t>Edukacijos metu žolininkas M. </a:t>
            </a:r>
            <a:r>
              <a:rPr lang="lt-LT" dirty="0" err="1"/>
              <a:t>Lasinskas</a:t>
            </a:r>
            <a:r>
              <a:rPr lang="lt-LT" dirty="0"/>
              <a:t> pristatė savo išleistą knygą „Vaikai vaistažolių pasaulyje“, perskaitė istoriją apie „piktą“ ir gerą dilgėlę.</a:t>
            </a:r>
          </a:p>
          <a:p>
            <a:r>
              <a:rPr lang="lt-LT" dirty="0"/>
              <a:t>Ugdytiniai galėjo  tyrinėti (uostyti, liesti, palyginti) žoleles, kurios aprašytos knygoje, jas trynė, gamino ir ragavo žolelių prieskonius, druską.</a:t>
            </a:r>
          </a:p>
          <a:p>
            <a:r>
              <a:rPr lang="lt-LT" dirty="0"/>
              <a:t>Edukacijoje dalyvavo 4 grupių ugdytiniai.</a:t>
            </a:r>
          </a:p>
        </p:txBody>
      </p:sp>
    </p:spTree>
    <p:extLst>
      <p:ext uri="{BB962C8B-B14F-4D97-AF65-F5344CB8AC3E}">
        <p14:creationId xmlns:p14="http://schemas.microsoft.com/office/powerpoint/2010/main" val="2783266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6A889EA-AE0F-45DE-B467-2A6627EE3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3AE9A17A-BFBA-4302-8B5B-51BA90A29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795775"/>
            <a:ext cx="3942142" cy="2583380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8C1372B3-597B-458B-97E0-BA9151CC4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158" y="982132"/>
            <a:ext cx="2611772" cy="1747007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EC153AC1-DBC1-45C6-9CBA-19CC660DB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158" y="2876829"/>
            <a:ext cx="4169329" cy="3185396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DBBB958C-C5E9-4B05-9CF9-D99086014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44" y="3510280"/>
            <a:ext cx="3582100" cy="2481353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01383B3F-2734-41C3-ABCC-7FE43A1012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44" y="982131"/>
            <a:ext cx="2474752" cy="174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05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217AB65-F1B3-46E3-B715-D09876738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lt-LT" sz="2800" b="1" dirty="0">
                <a:solidFill>
                  <a:schemeClr val="accent2">
                    <a:lumMod val="75000"/>
                  </a:schemeClr>
                </a:solidFill>
              </a:rPr>
              <a:t>RENGINYS „RASOS ŽOLINČIUS“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19E6A283-831A-462F-AB5E-9B335F3BF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/>
              <a:t>Įgyvendinant etninį projektą, kilo idėja šį renginį organizuoti kasmet, todėl tai tapo darželio tradicija suburianti visą bendruomenę.</a:t>
            </a:r>
          </a:p>
          <a:p>
            <a:r>
              <a:rPr lang="lt-LT" dirty="0"/>
              <a:t>Renginio metu puoselėjamos Rasos šventės tradicijos: pristatome tautinį kostiumą, dainuojame, šokame ratelius, prisimename senolių išmintį, pagerbiame Jonus.</a:t>
            </a:r>
          </a:p>
          <a:p>
            <a:r>
              <a:rPr lang="lt-LT" dirty="0"/>
              <a:t>Pagrindinis šventės akcentas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lt-LT" dirty="0">
                <a:cs typeface="Times New Roman" panose="02020603050405020304" pitchFamily="18" charset="0"/>
              </a:rPr>
              <a:t>vainikų pynimas.</a:t>
            </a:r>
            <a:endParaRPr lang="lt-LT" dirty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795805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59122FA-5DA8-4995-A446-0A5898A43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5C59572B-028C-4399-8690-26362FCA9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466506"/>
            <a:ext cx="4423833" cy="2962494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633686B0-C4F8-402A-BB7E-012CA9003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945" y="3429000"/>
            <a:ext cx="4202901" cy="2962495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78405F9A-347F-4AB6-9F7F-3106F686CC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53" y="3867325"/>
            <a:ext cx="3703081" cy="2524169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7A6DF577-2B0F-4384-836C-4787DED912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945" y="466505"/>
            <a:ext cx="3640822" cy="255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79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44CDF50-9015-4315-B0F3-019E667E6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9D359CF5-BABF-4208-B1C7-9FADCFC49B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331" y="480271"/>
            <a:ext cx="4423833" cy="3317875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BE6F5B91-0125-4E95-9492-E16A0590B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831" y="742734"/>
            <a:ext cx="3665989" cy="22860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1A437687-EFEB-4A91-BF8F-22264F17E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51" y="3930862"/>
            <a:ext cx="3724713" cy="2446867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40764828-8970-4256-B3E1-8995E40E23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831" y="3220722"/>
            <a:ext cx="4423833" cy="315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37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58BA62B-7801-4EA0-A6CF-B5979BAFF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lt-LT" sz="2800" b="1" dirty="0">
                <a:solidFill>
                  <a:schemeClr val="accent2">
                    <a:lumMod val="75000"/>
                  </a:schemeClr>
                </a:solidFill>
              </a:rPr>
              <a:t>AUDIMO PRADMENŲ MOKYMAS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F568A9C-CFE0-4F47-AD74-C694008DC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/>
              <a:t>Tikslas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lt-LT" dirty="0">
                <a:cs typeface="Times New Roman" panose="02020603050405020304" pitchFamily="18" charset="0"/>
              </a:rPr>
              <a:t>supažindinti ugdytinius su audimo amatu, sužinoti kuo šis amatas yra naudingas žmogui, pabandyti naudotis audimo </a:t>
            </a:r>
            <a:r>
              <a:rPr lang="lt-LT" dirty="0" err="1">
                <a:cs typeface="Times New Roman" panose="02020603050405020304" pitchFamily="18" charset="0"/>
              </a:rPr>
              <a:t>staklelėmis</a:t>
            </a:r>
            <a:r>
              <a:rPr lang="lt-LT" dirty="0">
                <a:cs typeface="Times New Roman" panose="02020603050405020304" pitchFamily="18" charset="0"/>
              </a:rPr>
              <a:t>.</a:t>
            </a:r>
          </a:p>
          <a:p>
            <a:r>
              <a:rPr lang="lt-LT" dirty="0">
                <a:cs typeface="Times New Roman" panose="02020603050405020304" pitchFamily="18" charset="0"/>
              </a:rPr>
              <a:t>Kasdienių veiklų metu integruotos veiklos „Mažos audimo </a:t>
            </a:r>
            <a:r>
              <a:rPr lang="lt-LT" dirty="0" err="1">
                <a:cs typeface="Times New Roman" panose="02020603050405020304" pitchFamily="18" charset="0"/>
              </a:rPr>
              <a:t>staklelės</a:t>
            </a:r>
            <a:r>
              <a:rPr lang="lt-LT" dirty="0">
                <a:cs typeface="Times New Roman" panose="02020603050405020304" pitchFamily="18" charset="0"/>
              </a:rPr>
              <a:t> gražų raštelį išaus“. Veiklose dalyvavo vyresniųjų 3 grupių ugdytiniai.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622157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128A35A-32B0-4525-B1EC-98D11BB17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0DDE26C2-26CB-4F7D-A733-964243145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9757" y="567398"/>
            <a:ext cx="2488406" cy="3317875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18F76219-BEE7-4B01-BC57-73A583205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080" y="3579596"/>
            <a:ext cx="2062818" cy="2554448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8085A872-4772-4B77-8EC4-37C158B76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537" y="983204"/>
            <a:ext cx="1985936" cy="5041783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9DB1A577-4039-495D-A3A1-9EC19EA5C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865" y="940492"/>
            <a:ext cx="3534561" cy="1978877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F2E06E9A-B2AA-4FBE-9698-3E82B0D1D6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865" y="3214675"/>
            <a:ext cx="1516152" cy="291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07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BBC0C0D-C54D-4A4E-B7A2-822AB6D2E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lt-LT" sz="2800" b="1" dirty="0">
                <a:solidFill>
                  <a:schemeClr val="accent2">
                    <a:lumMod val="75000"/>
                  </a:schemeClr>
                </a:solidFill>
              </a:rPr>
              <a:t>MOLIO EDUKACIJA „MOLINUKŲ AKADEMIJA“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E99EA5F9-1BBE-4EEA-90C6-741C9856B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/>
              <a:t>Rengiant molio edukacijas Priekulės darželyje, Derceklių ir Drevernos skyriuose siekta, kad jose dalyvautų šeimos. Kiekvienas ugdytinis su savo mama, tėčiu nusilipdė ir dekoravo lėkštutę.</a:t>
            </a:r>
          </a:p>
          <a:p>
            <a:r>
              <a:rPr lang="lt-LT" dirty="0"/>
              <a:t>Edukacijų metu sužinota apie </a:t>
            </a:r>
            <a:r>
              <a:rPr lang="lt-LT" dirty="0" err="1"/>
              <a:t>puodžio</a:t>
            </a:r>
            <a:r>
              <a:rPr lang="lt-LT" dirty="0"/>
              <a:t> amatą, molio rūšis, jo apdirbimą ir šio amato naudą žmogaus buičiai.</a:t>
            </a:r>
          </a:p>
          <a:p>
            <a:r>
              <a:rPr lang="lt-LT" dirty="0"/>
              <a:t>Edukacijose dalyvavo 5 grupių ugdytiniai su savo tėveliais.</a:t>
            </a:r>
          </a:p>
        </p:txBody>
      </p:sp>
    </p:spTree>
    <p:extLst>
      <p:ext uri="{BB962C8B-B14F-4D97-AF65-F5344CB8AC3E}">
        <p14:creationId xmlns:p14="http://schemas.microsoft.com/office/powerpoint/2010/main" val="720410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3FEABCA-3F38-4B46-92E1-3E3C67423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lt-LT" sz="28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PASIEKTAS TIKSLAS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58D6EFDF-5573-4EA9-B65D-A8BD80337A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/>
              <a:t>Projekto veiklomis ugdytos Mažosios Lietuvos etninio regiono tradicijos, papročiai, sukurtos sąlygos gyvosios tradicijos perimamumui.</a:t>
            </a:r>
          </a:p>
        </p:txBody>
      </p:sp>
    </p:spTree>
    <p:extLst>
      <p:ext uri="{BB962C8B-B14F-4D97-AF65-F5344CB8AC3E}">
        <p14:creationId xmlns:p14="http://schemas.microsoft.com/office/powerpoint/2010/main" val="1806135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138140F-FBE2-4223-B88D-26B6ADAB9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9" name="Turinio vietos rezervavimo ženklas 8">
            <a:extLst>
              <a:ext uri="{FF2B5EF4-FFF2-40B4-BE49-F238E27FC236}">
                <a16:creationId xmlns:a16="http://schemas.microsoft.com/office/drawing/2014/main" id="{FB5E5EB8-4CEC-487B-8139-B01CAA1C0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866" y="627061"/>
            <a:ext cx="4423833" cy="3317875"/>
          </a:xfr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3AD271F1-9A93-4087-880A-E0A3EE72A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134" y="4074032"/>
            <a:ext cx="3713565" cy="2061367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791A20C1-1322-403C-9C51-661FEF714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5198" y="613733"/>
            <a:ext cx="4699095" cy="543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71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89F96F1-A133-401A-90D0-24D78F6E7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F4AA31ED-4627-46DA-A613-87118EE87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58" y="486561"/>
            <a:ext cx="3861972" cy="2853616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8E3D9D78-1770-4C00-85A6-0F984A7F1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91077" y="1772611"/>
            <a:ext cx="5129868" cy="3312779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A52F4376-C6A8-4D3A-B7FC-ECB9C76C1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58" y="3429000"/>
            <a:ext cx="3861974" cy="2770464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826AEEFE-438A-47CB-88FF-575F7ABFE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4241" y="1783987"/>
            <a:ext cx="5129869" cy="329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45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678B0E5-A26B-4DC8-9EDD-D8A8D75E8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2800" b="1" dirty="0">
                <a:solidFill>
                  <a:schemeClr val="accent2">
                    <a:lumMod val="75000"/>
                  </a:schemeClr>
                </a:solidFill>
              </a:rPr>
              <a:t>RESPUBLIKINĖ IKIMOKYKLINIO IR PRIEŠMOKYKLINIO UGDYMO ĮSTAIGŲ VAIKŲ VIRTUALI KŪRYBINIŲ DARBŲ PARODA „KARPINIŲ ŠERKŠNAS EGLUTEI“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E1B62C1-AFBB-47B9-9B52-DFACFD744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/>
              <a:t>Paroda siekiame skatinti vaikus domėtis senaisiais amatais, ugdyti vaikų etninius, pažinimo, meninės raiškos, kūrybinius gebėjimus kuriant karpinius ir jais puošiant eglutes.</a:t>
            </a:r>
          </a:p>
          <a:p>
            <a:r>
              <a:rPr lang="lt-LT" dirty="0"/>
              <a:t>Sulaukta 82 dalyvių iš visos Lietuvos ugdymo įstaigų.</a:t>
            </a:r>
          </a:p>
          <a:p>
            <a:r>
              <a:rPr lang="lt-LT" dirty="0"/>
              <a:t>Sukurta virtuali paroda ir ja pasidalinta </a:t>
            </a:r>
            <a:r>
              <a:rPr lang="lt-LT" dirty="0">
                <a:hlinkClick r:id="rId2"/>
              </a:rPr>
              <a:t>https://youtube/YVFuwn_VTRA</a:t>
            </a:r>
            <a:r>
              <a:rPr lang="lt-L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0319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3CB4C39-2903-4737-ADE5-58EE64750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C78C95BA-9B6C-4D04-A853-754198654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29" y="503959"/>
            <a:ext cx="3273629" cy="5494868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4E64BC1B-7CC3-4BAB-BC79-5A9A7C8C6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311" y="478172"/>
            <a:ext cx="4341279" cy="5520655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35B31D05-8A59-4AFA-BD8D-56D662947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183" y="503959"/>
            <a:ext cx="3273629" cy="549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59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0A67162-05F3-4113-AA43-F5186A62C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9" name="Turinio vietos rezervavimo ženklas 8">
            <a:extLst>
              <a:ext uri="{FF2B5EF4-FFF2-40B4-BE49-F238E27FC236}">
                <a16:creationId xmlns:a16="http://schemas.microsoft.com/office/drawing/2014/main" id="{2F9D687F-ABBC-4CFC-A135-D1183116E4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170" y="1177880"/>
            <a:ext cx="2712409" cy="4336162"/>
          </a:xfr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F99B0F91-BEB4-40DB-91D4-9FFEFC641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112" y="1177881"/>
            <a:ext cx="2781522" cy="4352088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61B2F8E4-907F-40A9-A5AB-7AAD9F508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167" y="1177881"/>
            <a:ext cx="2553766" cy="4352088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3A5518C8-95CE-4201-86FD-2C44A056AB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67" y="1177881"/>
            <a:ext cx="2466285" cy="433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91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F58F508-661F-4369-B98A-0C6F00BCF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lt-LT" sz="2800" b="1" dirty="0">
                <a:solidFill>
                  <a:schemeClr val="accent2">
                    <a:lumMod val="75000"/>
                  </a:schemeClr>
                </a:solidFill>
              </a:rPr>
              <a:t>PROJEKTO REZULTATŲ APIBENDRINIMAS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90CAAA2-731B-43DB-A543-A26202668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>
                <a:latin typeface="Garamond" panose="02020404030301010803" pitchFamily="18" charset="0"/>
                <a:cs typeface="Times New Roman" panose="02020603050405020304" pitchFamily="18" charset="0"/>
              </a:rPr>
              <a:t>Įgyvendintos visos numatytos projekto priemonės.</a:t>
            </a:r>
          </a:p>
          <a:p>
            <a:r>
              <a:rPr lang="lt-LT" dirty="0">
                <a:latin typeface="Garamond" panose="02020404030301010803" pitchFamily="18" charset="0"/>
                <a:cs typeface="Times New Roman" panose="02020603050405020304" pitchFamily="18" charset="0"/>
              </a:rPr>
              <a:t>Įsisavintos visos projekto lėšos (pasiūti 4 komplektai tautinių kostiumų berniukams, organizuotos žolininko paskaitos ir edukacijos, molio edukacijos).</a:t>
            </a:r>
          </a:p>
          <a:p>
            <a:r>
              <a:rPr lang="lt-LT" dirty="0">
                <a:latin typeface="Garamond" panose="02020404030301010803" pitchFamily="18" charset="0"/>
                <a:cs typeface="Times New Roman" panose="02020603050405020304" pitchFamily="18" charset="0"/>
              </a:rPr>
              <a:t>Visų veiklų metu dalyvavo apie 360 dalyvių (vaikų ir suaugusiųjų).</a:t>
            </a:r>
          </a:p>
          <a:p>
            <a:r>
              <a:rPr lang="lt-LT" dirty="0">
                <a:latin typeface="Garamond" panose="02020404030301010803" pitchFamily="18" charset="0"/>
                <a:cs typeface="Times New Roman" panose="02020603050405020304" pitchFamily="18" charset="0"/>
              </a:rPr>
              <a:t>Aktyviai raštu ir žodžiu vykdyta projekto sklaida.</a:t>
            </a:r>
          </a:p>
          <a:p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506589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3F3D7CC-9829-4E2D-B0C4-DBDC9E5F8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780177"/>
            <a:ext cx="9601196" cy="830510"/>
          </a:xfrm>
        </p:spPr>
        <p:txBody>
          <a:bodyPr>
            <a:normAutofit/>
          </a:bodyPr>
          <a:lstStyle/>
          <a:p>
            <a:pPr algn="l"/>
            <a:r>
              <a:rPr lang="lt-LT" sz="2800" b="1" dirty="0">
                <a:solidFill>
                  <a:schemeClr val="accent2">
                    <a:lumMod val="75000"/>
                  </a:schemeClr>
                </a:solidFill>
              </a:rPr>
              <a:t>ĮGYVENDINTI UŽDAVINIAI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64377D2-5EFD-4140-A0F5-ACDA1533D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711355"/>
            <a:ext cx="9601196" cy="4530054"/>
          </a:xfrm>
        </p:spPr>
        <p:txBody>
          <a:bodyPr>
            <a:normAutofit lnSpcReduction="10000"/>
          </a:bodyPr>
          <a:lstStyle/>
          <a:p>
            <a:r>
              <a:rPr lang="lt-LT" dirty="0"/>
              <a:t>Bendradarbiaujant su Klaipėdos rajono savivaldybės Jono Lankučio viešosios bibliotekos Priekulės ir Drevernos filialais organizuotos edukacijos „Knygelės kelias nuo spaustuvės iki bibliotekos“.</a:t>
            </a:r>
          </a:p>
          <a:p>
            <a:r>
              <a:rPr lang="lt-LT" dirty="0"/>
              <a:t>Įgytos žinios pedagogams dalyvaujant žolininko Mariaus </a:t>
            </a:r>
            <a:r>
              <a:rPr lang="lt-LT" dirty="0" err="1"/>
              <a:t>Lasinsko</a:t>
            </a:r>
            <a:r>
              <a:rPr lang="lt-LT" dirty="0"/>
              <a:t> paskaitoje, ugdytiniams 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lt-LT" dirty="0"/>
              <a:t>edukacijose.</a:t>
            </a:r>
          </a:p>
          <a:p>
            <a:r>
              <a:rPr lang="lt-LT" dirty="0"/>
              <a:t>Organizuotas renginys „Rasos </a:t>
            </a:r>
            <a:r>
              <a:rPr lang="lt-LT" dirty="0" err="1"/>
              <a:t>žolinčius</a:t>
            </a:r>
            <a:r>
              <a:rPr lang="lt-LT" dirty="0"/>
              <a:t>“.</a:t>
            </a:r>
          </a:p>
          <a:p>
            <a:r>
              <a:rPr lang="lt-LT" dirty="0"/>
              <a:t>Integruotas į kasdienę veiklą audimo pradmenų mokymas.</a:t>
            </a:r>
          </a:p>
          <a:p>
            <a:r>
              <a:rPr lang="lt-LT" dirty="0"/>
              <a:t>Organizuotos edukacijos „</a:t>
            </a:r>
            <a:r>
              <a:rPr lang="lt-LT" dirty="0" err="1"/>
              <a:t>Molinukų</a:t>
            </a:r>
            <a:r>
              <a:rPr lang="lt-LT" dirty="0"/>
              <a:t> akademija“.</a:t>
            </a:r>
          </a:p>
          <a:p>
            <a:r>
              <a:rPr lang="lt-LT" dirty="0"/>
              <a:t>Inicijuota ir įgyvendinta respublikinė ikimokyklinio ir priešmokyklinio ugdymo įstaigų vaikų virtuali kūrybinių darbų paroda „Karpinių šerkšnas eglutei“. </a:t>
            </a:r>
          </a:p>
        </p:txBody>
      </p:sp>
    </p:spTree>
    <p:extLst>
      <p:ext uri="{BB962C8B-B14F-4D97-AF65-F5344CB8AC3E}">
        <p14:creationId xmlns:p14="http://schemas.microsoft.com/office/powerpoint/2010/main" val="2657134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DE9C04B-7ED3-4B35-AA0C-747426FC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880844"/>
            <a:ext cx="9601196" cy="1400962"/>
          </a:xfrm>
        </p:spPr>
        <p:txBody>
          <a:bodyPr>
            <a:normAutofit fontScale="90000"/>
          </a:bodyPr>
          <a:lstStyle/>
          <a:p>
            <a:pPr algn="l"/>
            <a:r>
              <a:rPr lang="lt-LT" sz="2800" b="1" dirty="0">
                <a:solidFill>
                  <a:schemeClr val="accent2">
                    <a:lumMod val="75000"/>
                  </a:schemeClr>
                </a:solidFill>
              </a:rPr>
              <a:t>PROJEKTO PARTNERIAI</a:t>
            </a:r>
            <a:br>
              <a:rPr lang="lt-LT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lt-LT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lt-LT" sz="2400" dirty="0"/>
              <a:t>Klaipėdos rajono savivaldybės Jono Lankučio viešoji biblioteka </a:t>
            </a:r>
            <a:br>
              <a:rPr lang="lt-LT" sz="2400" dirty="0"/>
            </a:br>
            <a:r>
              <a:rPr lang="lt-LT" sz="2400" dirty="0"/>
              <a:t>Priekulės ir Drevernos filialais</a:t>
            </a:r>
            <a:br>
              <a:rPr lang="lt-LT" sz="2400" dirty="0"/>
            </a:br>
            <a:r>
              <a:rPr lang="lt-LT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lt-LT" sz="2400" dirty="0">
                <a:solidFill>
                  <a:schemeClr val="tx1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Agluonėnų mokykla-darželis</a:t>
            </a:r>
            <a:br>
              <a:rPr lang="lt-LT" sz="2400" dirty="0"/>
            </a:br>
            <a:endParaRPr lang="lt-LT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8E76B53A-1CEB-472E-B560-61B5F32DA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10331740" cy="3318936"/>
          </a:xfrm>
        </p:spPr>
        <p:txBody>
          <a:bodyPr/>
          <a:lstStyle/>
          <a:p>
            <a:pPr marL="0" indent="0">
              <a:buNone/>
            </a:pPr>
            <a:r>
              <a:rPr lang="lt-LT" b="1" dirty="0">
                <a:solidFill>
                  <a:schemeClr val="accent2">
                    <a:lumMod val="75000"/>
                  </a:schemeClr>
                </a:solidFill>
              </a:rPr>
              <a:t>PROJEKTO FINANSAVIMAS IŠ KLAIPĖDOS RAJONO SAVIVALDYBĖS ETNINĖS KULTŪROS PUOSELĖJIMO IR PLĖTROS PROGRAMOS LĖŠŲ</a:t>
            </a:r>
          </a:p>
          <a:p>
            <a:pPr marL="0" indent="0">
              <a:buNone/>
            </a:pPr>
            <a:r>
              <a:rPr lang="lt-LT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lt-L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Įsigyti 4 komplektai tautinių kostiumų berniukams už 1000 Eur</a:t>
            </a:r>
          </a:p>
          <a:p>
            <a:pPr marL="0" indent="0">
              <a:buNone/>
            </a:pPr>
            <a:r>
              <a:rPr lang="lt-LT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lt-L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Apmokėtos 5 molio edukacijos už 600 Eur</a:t>
            </a:r>
          </a:p>
          <a:p>
            <a:pPr marL="0" indent="0">
              <a:buNone/>
            </a:pPr>
            <a:r>
              <a:rPr lang="lt-LT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lt-L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Apmokėtos darbuotojams ir 4 grupėms edukacijos apie vaistažoles už </a:t>
            </a:r>
            <a:r>
              <a:rPr lang="lt-LT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 Eur</a:t>
            </a:r>
            <a:endParaRPr lang="lt-LT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217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7EB1735-B892-4FA1-A0F3-5FA6E3A07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822121"/>
            <a:ext cx="9601196" cy="1476461"/>
          </a:xfrm>
        </p:spPr>
        <p:txBody>
          <a:bodyPr>
            <a:normAutofit/>
          </a:bodyPr>
          <a:lstStyle/>
          <a:p>
            <a:pPr algn="l"/>
            <a:r>
              <a:rPr lang="lt-LT" sz="2800" b="1" dirty="0">
                <a:solidFill>
                  <a:schemeClr val="accent2">
                    <a:lumMod val="75000"/>
                  </a:schemeClr>
                </a:solidFill>
              </a:rPr>
              <a:t>ĮGYVENDINTOS VEIKLOS</a:t>
            </a:r>
            <a:br>
              <a:rPr lang="lt-LT" sz="2800" b="1" dirty="0">
                <a:solidFill>
                  <a:schemeClr val="accent2">
                    <a:lumMod val="75000"/>
                  </a:schemeClr>
                </a:solidFill>
              </a:rPr>
            </a:br>
            <a:br>
              <a:rPr lang="lt-LT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lt-LT" sz="2800" b="1" dirty="0">
                <a:solidFill>
                  <a:schemeClr val="accent2">
                    <a:lumMod val="75000"/>
                  </a:schemeClr>
                </a:solidFill>
              </a:rPr>
              <a:t>EDUKACIJA BIBLIOTEKOJE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C10D4C4-69E0-454F-835E-3C05F07F4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/>
              <a:t>Bendradarbiaujant su Klaipėdos rajono savivaldybės Jono Lankučio viešosios bibliotekos Priekulės ir Drevernos filialais organizuotos edukacijos, apsilankymai bibliotekose.</a:t>
            </a:r>
          </a:p>
          <a:p>
            <a:r>
              <a:rPr lang="lt-LT" dirty="0"/>
              <a:t>Apsilankymo metu vaikai sužinojo kas yra biblioteka, kaip galima tapti skaitytoju ir lankytoju, kokios yra įstaigos taisyklės.</a:t>
            </a:r>
          </a:p>
          <a:p>
            <a:pPr marL="0" indent="0">
              <a:buNone/>
            </a:pP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640931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C5385E9-0F99-4F46-9096-1773E1568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lt-LT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EDUKACIJOS 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DREVERNOS </a:t>
            </a:r>
            <a:r>
              <a:rPr lang="lt-LT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BIBLIOTEK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OJE</a:t>
            </a:r>
            <a:endParaRPr lang="lt-LT" sz="28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345AAA2-12D1-46A3-AAB5-4CB54154D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/>
              <a:t>Drevernos filialo bibliotekininkė teatralizuotomis priemonėmis sekė edukacines pasakas Drevernos skyriaus „Lašelių“ ir „</a:t>
            </a:r>
            <a:r>
              <a:rPr lang="lt-LT" dirty="0" err="1"/>
              <a:t>Spalviukų</a:t>
            </a:r>
            <a:r>
              <a:rPr lang="lt-LT" dirty="0"/>
              <a:t>“ grupių ugdytiniams, supažindino su biblioteka ir jos veikla. </a:t>
            </a:r>
          </a:p>
          <a:p>
            <a:pPr marL="0" indent="0">
              <a:buNone/>
            </a:pP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651135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A5F8CDC-EE6A-42F8-919F-8525F08C2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6BF1DED2-DC35-45AF-A892-ADC81A1B34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54956" y="616591"/>
            <a:ext cx="4060292" cy="2912159"/>
          </a:xfr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E40AAAAF-0E9B-40D2-AC65-C34C3A2E8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139" y="817926"/>
            <a:ext cx="3137482" cy="2358488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8A99F85E-6507-4702-850B-979519BC1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518" y="3514988"/>
            <a:ext cx="3627889" cy="2659310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B245FB33-8F6C-469F-A4A5-7C209F4EB9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512" y="778188"/>
            <a:ext cx="2608977" cy="2097729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11B7A14F-1C05-42AE-9963-1ACC31D759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677" y="3045204"/>
            <a:ext cx="2389833" cy="3129094"/>
          </a:xfrm>
          <a:prstGeom prst="rect">
            <a:avLst/>
          </a:prstGeom>
        </p:spPr>
      </p:pic>
      <p:pic>
        <p:nvPicPr>
          <p:cNvPr id="17" name="Paveikslėlis 16">
            <a:extLst>
              <a:ext uri="{FF2B5EF4-FFF2-40B4-BE49-F238E27FC236}">
                <a16:creationId xmlns:a16="http://schemas.microsoft.com/office/drawing/2014/main" id="{5BDAA505-F4C8-42D4-8BB0-CCF71A2207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07" y="3724713"/>
            <a:ext cx="3565341" cy="244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87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AA1D936-EA4D-4AF7-8300-315E8E69E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EDUKACIJOS PRIEKUL</a:t>
            </a:r>
            <a:r>
              <a:rPr lang="lt-LT" sz="2800" b="1" dirty="0">
                <a:solidFill>
                  <a:schemeClr val="accent2">
                    <a:lumMod val="75000"/>
                  </a:schemeClr>
                </a:solidFill>
              </a:rPr>
              <a:t>ĖS BIBLIOTEKOJE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E2082EAD-CC24-4AC4-AFCF-E2D1434AF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/>
              <a:t>Priekulės filialo bibliotekininkė Priekulės vaikų l./d. ugdytiniams vedė edukacijas „Knygelės kelias nuo spaustuvės iki bibliotekos“. Edukacijose dalyvavo „Drugelių“, „Pelėdžiukų“, „Bitučių“ ir „Boružėlių“ grupių ugdytiniai.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429741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86E2378-27A8-4C30-8826-CDAAB8A77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EE0ADEEC-9CCB-4223-9F2E-6A3F91B99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4300" y="1124986"/>
            <a:ext cx="3317875" cy="2488406"/>
          </a:xfr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D17A45C2-6BEB-4EE0-B2B1-C4FCCEFB3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087" y="2913063"/>
            <a:ext cx="3521512" cy="3317877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9C1CB884-6A4C-4454-86BF-5DD9550DC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188" y="710251"/>
            <a:ext cx="3028427" cy="2074891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838CFF30-AC08-4B83-A6C4-E845339E99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362" y="861067"/>
            <a:ext cx="2534407" cy="1904301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835A91E5-BEEC-4C86-99C8-F01280D6A7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245" y="3429000"/>
            <a:ext cx="4128316" cy="2779255"/>
          </a:xfrm>
          <a:prstGeom prst="rect">
            <a:avLst/>
          </a:prstGeom>
        </p:spPr>
      </p:pic>
      <p:pic>
        <p:nvPicPr>
          <p:cNvPr id="17" name="Paveikslėlis 16">
            <a:extLst>
              <a:ext uri="{FF2B5EF4-FFF2-40B4-BE49-F238E27FC236}">
                <a16:creationId xmlns:a16="http://schemas.microsoft.com/office/drawing/2014/main" id="{DAA74A68-6A82-45F3-B2BF-F5C95608D8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7262" y="4090790"/>
            <a:ext cx="2111946" cy="2168355"/>
          </a:xfrm>
          <a:prstGeom prst="rect">
            <a:avLst/>
          </a:prstGeom>
        </p:spPr>
      </p:pic>
      <p:pic>
        <p:nvPicPr>
          <p:cNvPr id="19" name="Paveikslėlis 18">
            <a:extLst>
              <a:ext uri="{FF2B5EF4-FFF2-40B4-BE49-F238E27FC236}">
                <a16:creationId xmlns:a16="http://schemas.microsoft.com/office/drawing/2014/main" id="{415E3B6E-AE64-40D7-A116-B6CACFD0C2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516" y="1797782"/>
            <a:ext cx="2108828" cy="152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483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amtinė">
  <a:themeElements>
    <a:clrScheme name="Gamtinė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Gamtinė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Gamtinė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553</TotalTime>
  <Words>704</Words>
  <Application>Microsoft Office PowerPoint</Application>
  <PresentationFormat>Plačiaekranė</PresentationFormat>
  <Paragraphs>51</Paragraphs>
  <Slides>25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25</vt:i4>
      </vt:variant>
    </vt:vector>
  </HeadingPairs>
  <TitlesOfParts>
    <vt:vector size="29" baseType="lpstr">
      <vt:lpstr>Arial</vt:lpstr>
      <vt:lpstr>Garamond</vt:lpstr>
      <vt:lpstr>Times New Roman</vt:lpstr>
      <vt:lpstr>Gamtinė</vt:lpstr>
      <vt:lpstr>PRIEKULĖS VAIKŲ LOPŠELIS-DARŽELIS  2024 METAIS ĮGYVENDINO ETNINĮ PROJEKTĄ   „AMATAI, VERSLAI, MEISTRYSTĖ MAŽOJOJE LIETUVOJE“</vt:lpstr>
      <vt:lpstr>PASIEKTAS TIKSLAS</vt:lpstr>
      <vt:lpstr>ĮGYVENDINTI UŽDAVINIAI</vt:lpstr>
      <vt:lpstr>PROJEKTO PARTNERIAI • Klaipėdos rajono savivaldybės Jono Lankučio viešoji biblioteka  Priekulės ir Drevernos filialais • Agluonėnų mokykla-darželis </vt:lpstr>
      <vt:lpstr>ĮGYVENDINTOS VEIKLOS  EDUKACIJA BIBLIOTEKOJE</vt:lpstr>
      <vt:lpstr>EDUKACIJOS DREVERNOS BIBLIOTEKOJE</vt:lpstr>
      <vt:lpstr>„PowerPoint“ pateiktis</vt:lpstr>
      <vt:lpstr>EDUKACIJOS PRIEKULĖS BIBLIOTEKOJE</vt:lpstr>
      <vt:lpstr>„PowerPoint“ pateiktis</vt:lpstr>
      <vt:lpstr>ŽOLININKO MARIAUS LASINSKO PASKAITA</vt:lpstr>
      <vt:lpstr>„PowerPoint“ pateiktis</vt:lpstr>
      <vt:lpstr>EDUKACIJA „VAIKAI VAISTAŽOLIŲ PASAULYJE“</vt:lpstr>
      <vt:lpstr>„PowerPoint“ pateiktis</vt:lpstr>
      <vt:lpstr>RENGINYS „RASOS ŽOLINČIUS“</vt:lpstr>
      <vt:lpstr>„PowerPoint“ pateiktis</vt:lpstr>
      <vt:lpstr>„PowerPoint“ pateiktis</vt:lpstr>
      <vt:lpstr>AUDIMO PRADMENŲ MOKYMAS</vt:lpstr>
      <vt:lpstr>„PowerPoint“ pateiktis</vt:lpstr>
      <vt:lpstr>MOLIO EDUKACIJA „MOLINUKŲ AKADEMIJA“</vt:lpstr>
      <vt:lpstr>„PowerPoint“ pateiktis</vt:lpstr>
      <vt:lpstr>„PowerPoint“ pateiktis</vt:lpstr>
      <vt:lpstr>RESPUBLIKINĖ IKIMOKYKLINIO IR PRIEŠMOKYKLINIO UGDYMO ĮSTAIGŲ VAIKŲ VIRTUALI KŪRYBINIŲ DARBŲ PARODA „KARPINIŲ ŠERKŠNAS EGLUTEI“</vt:lpstr>
      <vt:lpstr>„PowerPoint“ pateiktis</vt:lpstr>
      <vt:lpstr>„PowerPoint“ pateiktis</vt:lpstr>
      <vt:lpstr>PROJEKTO REZULTATŲ APIBENDRINIMAS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Windows User</dc:creator>
  <cp:lastModifiedBy>Windows User</cp:lastModifiedBy>
  <cp:revision>55</cp:revision>
  <dcterms:created xsi:type="dcterms:W3CDTF">2025-01-07T14:23:10Z</dcterms:created>
  <dcterms:modified xsi:type="dcterms:W3CDTF">2025-01-08T14:25:47Z</dcterms:modified>
</cp:coreProperties>
</file>