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5" r:id="rId2"/>
    <p:sldId id="261" r:id="rId3"/>
    <p:sldId id="322" r:id="rId4"/>
    <p:sldId id="323" r:id="rId5"/>
    <p:sldId id="324" r:id="rId6"/>
    <p:sldId id="325" r:id="rId7"/>
    <p:sldId id="332" r:id="rId8"/>
    <p:sldId id="337" r:id="rId9"/>
    <p:sldId id="338" r:id="rId10"/>
    <p:sldId id="327" r:id="rId11"/>
    <p:sldId id="331" r:id="rId12"/>
    <p:sldId id="339" r:id="rId13"/>
    <p:sldId id="340" r:id="rId14"/>
    <p:sldId id="335" r:id="rId15"/>
    <p:sldId id="336" r:id="rId16"/>
    <p:sldId id="341" r:id="rId17"/>
    <p:sldId id="342" r:id="rId18"/>
    <p:sldId id="343" r:id="rId19"/>
    <p:sldId id="328" r:id="rId20"/>
    <p:sldId id="329" r:id="rId21"/>
    <p:sldId id="330" r:id="rId22"/>
    <p:sldId id="344" r:id="rId23"/>
    <p:sldId id="345" r:id="rId24"/>
    <p:sldId id="346" r:id="rId25"/>
    <p:sldId id="347" r:id="rId26"/>
    <p:sldId id="334" r:id="rId27"/>
    <p:sldId id="319" r:id="rId28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F8"/>
    <a:srgbClr val="E9EDF0"/>
    <a:srgbClr val="1E4D67"/>
    <a:srgbClr val="38957C"/>
    <a:srgbClr val="1E264A"/>
    <a:srgbClr val="010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6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9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75" d="100"/>
        <a:sy n="75" d="100"/>
      </p:scale>
      <p:origin x="0" y="-3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2025/12/19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fontAlgn="base"/>
            <a:r>
              <a:rPr lang="zh-CN" altLang="en-US" sz="1200" strike="noStrike" noProof="1">
                <a:sym typeface="+mn-ea"/>
              </a:rPr>
              <a:t>Click to edit Master text style</a:t>
            </a:r>
            <a:endParaRPr lang="zh-CN" altLang="en-US" sz="1200" strike="noStrike" noProof="1"/>
          </a:p>
          <a:p>
            <a:pPr lvl="1" fontAlgn="base"/>
            <a:r>
              <a:rPr lang="zh-CN" altLang="en-US" sz="1200" strike="noStrike" noProof="1">
                <a:sym typeface="+mn-ea"/>
              </a:rPr>
              <a:t>Second level</a:t>
            </a:r>
            <a:endParaRPr lang="zh-CN" altLang="en-US" sz="1200" strike="noStrike" noProof="1"/>
          </a:p>
          <a:p>
            <a:pPr lvl="2" fontAlgn="base"/>
            <a:r>
              <a:rPr lang="zh-CN" altLang="en-US" sz="1200" strike="noStrike" noProof="1">
                <a:sym typeface="+mn-ea"/>
              </a:rPr>
              <a:t>Third level</a:t>
            </a:r>
            <a:endParaRPr lang="zh-CN" altLang="en-US" sz="1200" strike="noStrike" noProof="1"/>
          </a:p>
          <a:p>
            <a:pPr lvl="3" fontAlgn="base"/>
            <a:r>
              <a:rPr lang="zh-CN" altLang="en-US" sz="1200" strike="noStrike" noProof="1">
                <a:sym typeface="+mn-ea"/>
              </a:rPr>
              <a:t>Fourth level</a:t>
            </a:r>
            <a:endParaRPr lang="zh-CN" altLang="en-US" sz="1200" strike="noStrike" noProof="1"/>
          </a:p>
          <a:p>
            <a:pPr lvl="4" fontAlgn="base"/>
            <a:r>
              <a:rPr lang="zh-CN" altLang="en-US" sz="1200" strike="noStrike" noProof="1">
                <a:sym typeface="+mn-ea"/>
              </a:rPr>
              <a:t>Fifth level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444D42-C6A1-4D2A-ADB7-A6857BD1FB5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Click to edit Master text style</a:t>
            </a:r>
          </a:p>
          <a:p>
            <a:pPr lvl="1" fontAlgn="base"/>
            <a:r>
              <a:rPr lang="zh-CN" altLang="en-US" strike="noStrike" noProof="1"/>
              <a:t>Second level</a:t>
            </a:r>
          </a:p>
          <a:p>
            <a:pPr lvl="2" fontAlgn="base"/>
            <a:r>
              <a:rPr lang="zh-CN" altLang="en-US" strike="noStrike" noProof="1"/>
              <a:t>Third level</a:t>
            </a:r>
          </a:p>
          <a:p>
            <a:pPr lvl="3" fontAlgn="base"/>
            <a:r>
              <a:rPr lang="zh-CN" altLang="en-US" strike="noStrike" noProof="1"/>
              <a:t>Fourth level</a:t>
            </a:r>
          </a:p>
          <a:p>
            <a:pPr lvl="4" fontAlgn="base"/>
            <a:r>
              <a:rPr lang="zh-CN" alt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F09CD6-D82D-41BE-8490-3CEB4CE81A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F09CD6-D82D-41BE-8490-3CEB4CE81A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36613"/>
            <a:ext cx="12192000" cy="547211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656E65-0559-472D-85B3-6E8D7A5E331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Click to edit Master title style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Click to edit Master text style</a:t>
            </a:r>
          </a:p>
          <a:p>
            <a:pPr lvl="1" indent="-228600"/>
            <a:r>
              <a:rPr lang="zh-CN" altLang="en-US" dirty="0"/>
              <a:t>Second level</a:t>
            </a:r>
          </a:p>
          <a:p>
            <a:pPr lvl="2" indent="-228600"/>
            <a:r>
              <a:rPr lang="zh-CN" altLang="en-US" dirty="0"/>
              <a:t>Third level</a:t>
            </a:r>
          </a:p>
          <a:p>
            <a:pPr lvl="3" indent="-228600"/>
            <a:r>
              <a:rPr lang="zh-CN" altLang="en-US" dirty="0"/>
              <a:t>Fourth level</a:t>
            </a:r>
          </a:p>
          <a:p>
            <a:pPr lvl="4" indent="-228600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F09CD6-D82D-41BE-8490-3CEB4CE81A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图片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59" name="组合 11"/>
          <p:cNvGrpSpPr/>
          <p:nvPr/>
        </p:nvGrpSpPr>
        <p:grpSpPr>
          <a:xfrm>
            <a:off x="-255587" y="2095500"/>
            <a:ext cx="12461875" cy="2546350"/>
            <a:chOff x="0" y="209550"/>
            <a:chExt cx="12192000" cy="2743200"/>
          </a:xfrm>
        </p:grpSpPr>
        <p:sp>
          <p:nvSpPr>
            <p:cNvPr id="5160" name="矩形 7"/>
            <p:cNvSpPr/>
            <p:nvPr/>
          </p:nvSpPr>
          <p:spPr>
            <a:xfrm>
              <a:off x="0" y="209550"/>
              <a:ext cx="12192000" cy="251460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 w="12700">
              <a:noFill/>
            </a:ln>
          </p:spPr>
          <p:txBody>
            <a:bodyPr anchor="ctr"/>
            <a:lstStyle/>
            <a:p>
              <a:pPr algn="ctr" eaLnBrk="0" hangingPunct="0">
                <a:buFont typeface="Arial" panose="020B0604020202020204" pitchFamily="34" charset="0"/>
              </a:pPr>
              <a:endParaRPr lang="zh-CN" altLang="zh-CN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5161" name="矩形 10"/>
            <p:cNvSpPr/>
            <p:nvPr/>
          </p:nvSpPr>
          <p:spPr>
            <a:xfrm flipV="1">
              <a:off x="0" y="2819400"/>
              <a:ext cx="12192000" cy="13335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 w="12700">
              <a:noFill/>
            </a:ln>
          </p:spPr>
          <p:txBody>
            <a:bodyPr anchor="ctr"/>
            <a:lstStyle/>
            <a:p>
              <a:pPr algn="ctr" eaLnBrk="0" hangingPunct="0">
                <a:buFont typeface="Arial" panose="020B0604020202020204" pitchFamily="34" charset="0"/>
              </a:pPr>
              <a:endParaRPr lang="zh-CN" altLang="zh-CN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5162" name="TextBox 5"/>
          <p:cNvSpPr txBox="1"/>
          <p:nvPr/>
        </p:nvSpPr>
        <p:spPr>
          <a:xfrm>
            <a:off x="749300" y="409575"/>
            <a:ext cx="10687685" cy="6024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PRIEKUL</a:t>
            </a:r>
            <a:r>
              <a:rPr lang="lt-LT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ĖS VAIKŲ LOPŠELIS-DARŽELIS</a:t>
            </a:r>
          </a:p>
          <a:p>
            <a:pPr algn="ctr">
              <a:buFont typeface="Arial" panose="020B0604020202020204" pitchFamily="34" charset="0"/>
            </a:pPr>
            <a:r>
              <a:rPr lang="lt-LT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2025 METAIS ĮGYVENDINA ETNINĮ PROJEKTĄ</a:t>
            </a: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r>
              <a:rPr lang="lt-LT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„STICHIJŲ PASLAPTYS </a:t>
            </a:r>
          </a:p>
          <a:p>
            <a:pPr algn="ctr">
              <a:buFont typeface="Arial" panose="020B0604020202020204" pitchFamily="34" charset="0"/>
            </a:pPr>
            <a:r>
              <a:rPr lang="lt-LT" sz="36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MAŽOSIOS LIETUVOS ŽEMĖJE“</a:t>
            </a: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r>
              <a:rPr lang="lt-LT" sz="24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Projektą finansuoja Klaipėdos rajono savivaldybė </a:t>
            </a:r>
          </a:p>
          <a:p>
            <a:pPr algn="ctr">
              <a:buFont typeface="Arial" panose="020B0604020202020204" pitchFamily="34" charset="0"/>
            </a:pPr>
            <a:endParaRPr lang="lt-LT" sz="36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  <a:p>
            <a:pPr algn="ctr">
              <a:buFont typeface="Arial" panose="020B0604020202020204" pitchFamily="34" charset="0"/>
            </a:pPr>
            <a:r>
              <a:rPr lang="lt-LT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5164" name="矩形 10"/>
          <p:cNvSpPr/>
          <p:nvPr/>
        </p:nvSpPr>
        <p:spPr>
          <a:xfrm flipV="1">
            <a:off x="0" y="1868488"/>
            <a:ext cx="12192000" cy="112712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noFill/>
          </a:ln>
        </p:spPr>
        <p:txBody>
          <a:bodyPr anchor="ctr"/>
          <a:lstStyle/>
          <a:p>
            <a:pPr algn="ctr" eaLnBrk="0" hangingPunct="0"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pic>
        <p:nvPicPr>
          <p:cNvPr id="14339" name="Picture 143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523" y="4917123"/>
            <a:ext cx="495300" cy="612775"/>
          </a:xfrm>
          <a:prstGeom prst="rect">
            <a:avLst/>
          </a:prstGeom>
          <a:noFill/>
          <a:ln w="126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Laiveliais puošiame Drevernos erdves ir darželio aplikas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470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220" y="2858770"/>
            <a:ext cx="4038600" cy="2843530"/>
          </a:xfrm>
          <a:prstGeom prst="rect">
            <a:avLst/>
          </a:prstGeom>
        </p:spPr>
      </p:pic>
      <p:pic>
        <p:nvPicPr>
          <p:cNvPr id="3" name="Picture 2" descr="IMG_2942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0" y="2859405"/>
            <a:ext cx="4056380" cy="2842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Vėjo gaudyklės, „Vabaliukų“ gr.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tt.rJjbRIoFultKxeVbmGZhFzDhCcUgbXCrY8O4Do-pr9g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28" y="2543810"/>
            <a:ext cx="4871102" cy="3354070"/>
          </a:xfrm>
          <a:prstGeom prst="rect">
            <a:avLst/>
          </a:prstGeom>
        </p:spPr>
      </p:pic>
      <p:pic>
        <p:nvPicPr>
          <p:cNvPr id="3" name="Picture 2" descr="att.86cWSFX7zyLKceEREhlETLQ39IqisgbM7yHpyQZzvCU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825" y="2543810"/>
            <a:ext cx="4707255" cy="33540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Vėjo gaudyklės, „Lašelių“ gr.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2025-11-03_14.00_aee3e340-d2d6-4007-b6ff-29c6b10ee65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880" y="2287270"/>
            <a:ext cx="3324225" cy="4197350"/>
          </a:xfrm>
          <a:prstGeom prst="rect">
            <a:avLst/>
          </a:prstGeom>
        </p:spPr>
      </p:pic>
      <p:pic>
        <p:nvPicPr>
          <p:cNvPr id="5" name="Picture 4" descr="2025-11-03_14.00_3c0295d6-f1b4-4bcd-a1b3-0b3dd94a97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880" y="2286635"/>
            <a:ext cx="3278505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Vėjo gaudyklės, „Spalviukų“ gr.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2025-11-03_14.14_IMG_18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14550" y="2594610"/>
            <a:ext cx="4234815" cy="3524250"/>
          </a:xfrm>
          <a:prstGeom prst="rect">
            <a:avLst/>
          </a:prstGeom>
        </p:spPr>
      </p:pic>
      <p:pic>
        <p:nvPicPr>
          <p:cNvPr id="3" name="Picture 2" descr="2025-11-03_14.14_IMG_18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48120" y="2623185"/>
            <a:ext cx="4234815" cy="3469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PAMOKĖLĖS „MOKOMĖS ŠIŠIONIŠKAI“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lietuvinink</a:t>
            </a:r>
            <a:r>
              <a:rPr lang="lt-LT" altLang="en-US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ų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kalbos</a:t>
            </a:r>
            <a:r>
              <a:rPr lang="lt-LT" altLang="en-US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puoselėtoja Virgina Asnauskienė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1392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70" y="3119120"/>
            <a:ext cx="4123690" cy="2806700"/>
          </a:xfrm>
          <a:prstGeom prst="rect">
            <a:avLst/>
          </a:prstGeom>
        </p:spPr>
      </p:pic>
      <p:pic>
        <p:nvPicPr>
          <p:cNvPr id="3" name="Picture 2" descr="IMG_1406 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045" y="3119120"/>
            <a:ext cx="3950970" cy="2806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PAMOKĖLĖS „MOKOMĖS ŠIŠIONIŠKAI“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lietuvinink</a:t>
            </a:r>
            <a:r>
              <a:rPr lang="lt-LT" altLang="en-US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ų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kalbos</a:t>
            </a:r>
            <a:r>
              <a:rPr lang="lt-LT" altLang="en-US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puoselėtoja Virgina Asnauskienė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IMG_4643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445" y="3155315"/>
            <a:ext cx="4005580" cy="2808605"/>
          </a:xfrm>
          <a:prstGeom prst="rect">
            <a:avLst/>
          </a:prstGeom>
        </p:spPr>
      </p:pic>
      <p:pic>
        <p:nvPicPr>
          <p:cNvPr id="5" name="Picture 4" descr="IMG_4645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55" y="3155315"/>
            <a:ext cx="4125595" cy="28086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EDUKACINĖS-KULTŪRINĖS VEIKLOS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674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05" y="3789680"/>
            <a:ext cx="4282440" cy="2687320"/>
          </a:xfrm>
          <a:prstGeom prst="rect">
            <a:avLst/>
          </a:prstGeom>
        </p:spPr>
      </p:pic>
      <p:pic>
        <p:nvPicPr>
          <p:cNvPr id="3" name="Picture 2" descr="IMG_4675 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875" y="2625754"/>
            <a:ext cx="2912745" cy="3851246"/>
          </a:xfrm>
          <a:prstGeom prst="rect">
            <a:avLst/>
          </a:prstGeom>
        </p:spPr>
      </p:pic>
      <p:pic>
        <p:nvPicPr>
          <p:cNvPr id="6" name="Picture 5" descr="IMG_4640 (1)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125" y="2625754"/>
            <a:ext cx="2729014" cy="38512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EDUKACINĖS-KULTŪRINĖS VEIKLOS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IMG_4679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75" y="2853690"/>
            <a:ext cx="2668905" cy="3568065"/>
          </a:xfrm>
          <a:prstGeom prst="rect">
            <a:avLst/>
          </a:prstGeom>
        </p:spPr>
      </p:pic>
      <p:pic>
        <p:nvPicPr>
          <p:cNvPr id="5" name="Picture 4" descr="IMG_4676 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35" y="2306955"/>
            <a:ext cx="373888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r>
              <a:rPr lang="en-US" altLang="lt-LT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EDUKACINĖS-KULTŪRINĖS VEIKLOS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lt-LT" altLang="x-none" sz="24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lt-LT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Drevernos filialas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677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2769235"/>
            <a:ext cx="3001645" cy="3688715"/>
          </a:xfrm>
          <a:prstGeom prst="rect">
            <a:avLst/>
          </a:prstGeom>
        </p:spPr>
      </p:pic>
      <p:pic>
        <p:nvPicPr>
          <p:cNvPr id="3" name="Picture 2" descr="IMG_4678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170" y="3184525"/>
            <a:ext cx="5106670" cy="32734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EDUKACIJA „KURĖNAS – ŽVEJO NAMAI“</a:t>
            </a: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Lietuvos jūrų muziejus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198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90" y="2644140"/>
            <a:ext cx="3413125" cy="2609215"/>
          </a:xfrm>
          <a:prstGeom prst="rect">
            <a:avLst/>
          </a:prstGeom>
        </p:spPr>
      </p:pic>
      <p:pic>
        <p:nvPicPr>
          <p:cNvPr id="3" name="Picture 2" descr="IMG_4220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95" y="2644775"/>
            <a:ext cx="3328670" cy="2608580"/>
          </a:xfrm>
          <a:prstGeom prst="rect">
            <a:avLst/>
          </a:prstGeom>
        </p:spPr>
      </p:pic>
      <p:pic>
        <p:nvPicPr>
          <p:cNvPr id="4" name="Picture 3" descr="IMG_4243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920" y="2644140"/>
            <a:ext cx="3625850" cy="26085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PROJEKTO AKTUALUMAS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2025 metais Dreverna – Lietuvos mažoji kultūros sostinė. Priekulės vaikų lopšelis-darželis yra Drevernos bendruomenės vykdomos kultūrinės veiklos partneris. Įstaigai suteikta simbolinė kultūros ambasadoriaus misija, įgyvendinant kultūrines veiklas ir stiprinant vietos kultūros identitetą savo įstaigoje ir miestelyje.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Kasmet rengdami etninius projektus siekiame išlaikyti Mažosios Lietuvos kultūros puoselėjimą įstaigoje. Patraukliomis priemonėmis  ugdome pilietiškumą, penktojo etninio regiono kultūros pagrindus. Ieškome naujų temų atskleisti krašto gamtą, kultūrą, buitį, tradicijas.</a:t>
            </a:r>
            <a:endParaRPr lang="lt-LT" altLang="x-none" sz="2400" baseline="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Etninis projektas yra puiki priemonė burti įstaigos bendruomenę: darbuotojus, vaikus, šeimas bendrai kultūrinei veiklai, savo krašto pažinimui. </a:t>
            </a:r>
            <a:endParaRPr lang="lt-LT" altLang="x-none" sz="2400" baseline="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EDUKACIJA „PASIGAMINK  ŽUVYTĘ“</a:t>
            </a: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Gargždų krašto muziejaus filialas J. Gižo etnografinė sodyba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405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55" y="2861945"/>
            <a:ext cx="3957955" cy="2833370"/>
          </a:xfrm>
          <a:prstGeom prst="rect">
            <a:avLst/>
          </a:prstGeom>
        </p:spPr>
      </p:pic>
      <p:pic>
        <p:nvPicPr>
          <p:cNvPr id="3" name="Picture 2" descr="IMG_441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238" y="2861945"/>
            <a:ext cx="2869034" cy="2833370"/>
          </a:xfrm>
          <a:prstGeom prst="rect">
            <a:avLst/>
          </a:prstGeom>
        </p:spPr>
      </p:pic>
      <p:pic>
        <p:nvPicPr>
          <p:cNvPr id="4" name="Picture 3" descr="IMG_4394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31885" y="3062605"/>
            <a:ext cx="2832735" cy="24314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EDUKACIJA „DREVERNOS VĖTRUNGĖLĖ“</a:t>
            </a: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turizmo informacijos centras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574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3429000"/>
            <a:ext cx="3572510" cy="2750185"/>
          </a:xfrm>
          <a:prstGeom prst="rect">
            <a:avLst/>
          </a:prstGeom>
        </p:spPr>
      </p:pic>
      <p:pic>
        <p:nvPicPr>
          <p:cNvPr id="3" name="Picture 2" descr="IMG_4588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78045" y="2783840"/>
            <a:ext cx="3975100" cy="2816225"/>
          </a:xfrm>
          <a:prstGeom prst="rect">
            <a:avLst/>
          </a:prstGeom>
        </p:spPr>
      </p:pic>
      <p:pic>
        <p:nvPicPr>
          <p:cNvPr id="4" name="Picture 3" descr="IMG_4601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92415" y="2832735"/>
            <a:ext cx="3974465" cy="271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METODINIS RENGINYS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„STICHIJŲ PASLAPTYS MAŽOSIOS LIETUVOS ŽEMĖJE“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51540EF-D387-4905-AFAB-922112C46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0" y="3118279"/>
            <a:ext cx="4308574" cy="350032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B93CB67A-5F4C-4474-9753-6EBCC18BB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55" y="3723279"/>
            <a:ext cx="3373306" cy="2567031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6B603D5F-1ECF-494F-94DC-FF22DEDF0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52" y="2867001"/>
            <a:ext cx="2679508" cy="37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90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ATVIRA VEIKLA „TYRINĖJU ŽEMĘ“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C0AE665-7223-40CF-8883-C7F1D1F3C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42" y="1765193"/>
            <a:ext cx="3334759" cy="2289561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7FB1E23-DFCC-4EA7-BAFD-2EC7F478A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7" y="758547"/>
            <a:ext cx="3760149" cy="2621746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D5D22EB-1648-40EA-ACD4-E54A2EBF3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62" y="4174451"/>
            <a:ext cx="3334759" cy="2324456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786EF4D0-33E9-4C44-9594-CCA50C0C7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7" y="3757126"/>
            <a:ext cx="3760149" cy="27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8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78671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ATVIRA VEIKLA „ATRANDU VANDENĮ“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456E93B-DD18-4DC1-9757-A4B6A1159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61" y="1646924"/>
            <a:ext cx="3238273" cy="235864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041DD23-2486-4D22-928D-ED5DD9F84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20" y="4138255"/>
            <a:ext cx="3238273" cy="235864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A7F464E8-CCAA-4800-B59C-31B5B7C12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73" y="1071633"/>
            <a:ext cx="3657017" cy="2547173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1FA5FC6A-AAFF-4DF5-A74B-CC31DDF80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73" y="3943499"/>
            <a:ext cx="3657017" cy="25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19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78671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ATVIRA VEIKLA „IEŠKAU VĖJO“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932E6E1-B066-44B3-92CE-740A98F85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02" y="1653873"/>
            <a:ext cx="3516771" cy="2321652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85881C4-DB67-44B1-9659-83081A2DF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92" y="1180666"/>
            <a:ext cx="3707935" cy="249222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AFBBAFA-2899-48E2-83D1-C1B042638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33" y="4203939"/>
            <a:ext cx="3445080" cy="225051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985018A2-7A46-4E80-96AF-74F5F812E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92" y="3962229"/>
            <a:ext cx="3707934" cy="24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5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64334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REZULTATŲ APIBENDRINIMAS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lt-LT" altLang="x-none" sz="16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•</a:t>
            </a:r>
            <a:r>
              <a:rPr lang="lt-LT" altLang="x-none" sz="2400" dirty="0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Įgyvendintos visos numatytos projekto priemonės;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• 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Įsisavintos visos projekto lėšos;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• 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Užmegztas glaudus ryšys su projekto partneriais;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Aktyviai vykdyta projekto sklaida;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Visų projekto veiklų metu dalyvavo apie 267 dalyvių.</a:t>
            </a:r>
          </a:p>
          <a:p>
            <a:pPr defTabSz="457200">
              <a:lnSpc>
                <a:spcPct val="90000"/>
              </a:lnSpc>
              <a:spcBef>
                <a:spcPts val="18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4" name="组合 21"/>
          <p:cNvGrpSpPr/>
          <p:nvPr/>
        </p:nvGrpSpPr>
        <p:grpSpPr>
          <a:xfrm>
            <a:off x="-114300" y="400425"/>
            <a:ext cx="12306300" cy="5921000"/>
            <a:chOff x="-114301" y="164439"/>
            <a:chExt cx="12306301" cy="766629"/>
          </a:xfrm>
        </p:grpSpPr>
        <p:sp>
          <p:nvSpPr>
            <p:cNvPr id="23" name="矩形 22"/>
            <p:cNvSpPr/>
            <p:nvPr/>
          </p:nvSpPr>
          <p:spPr>
            <a:xfrm>
              <a:off x="1074737" y="183526"/>
              <a:ext cx="11117263" cy="747542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lt-LT" altLang="zh-CN" sz="28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Puoselėkime savo krašto kultūrą,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lt-LT" altLang="zh-CN" sz="28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tęsdami ir kurdami tradicijas šiandien...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-114301" y="164439"/>
              <a:ext cx="331788" cy="747542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2A7B7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PROJEKTO IDĖJA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Netradicinėmis priemonėmis organizuojant kūrybines dirbtuves, edukacijas,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pamokėles, metodinę dieną, kurdami aplinkas supažindinti vaikus su pamario krašto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stichijomis: vėju, vandeniu, žeme.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PROJEKTO PARTNERIAI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lt-LT" altLang="x-none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●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Drevernos bendruomenė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●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Klaipėdos rajono savivaldybės J.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 Drevernos filialas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ĮGYVENDINTOS VEIKLOS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●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Kūrėme pažintinę edukacinę aplinką, supažindinančią vaikus su pamario krašto gamta ir simbolika;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● Bendradarbiaudami su Klaipėdos r. savivaldybės J.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Lankučio viešosios bibliotekos Drevernos filialu dalyvavome pamokėlėse „Mokomės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šišioniškai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“ ir kitoje edukacinėje-kultūrinėje veikloje;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● Organizavome šeimų kūrybines dirbtuves „Pamario ženklai“ ir sukurtais darbais puošėme darželio bei Drevernos bendruomenės erdves; </a:t>
            </a:r>
            <a:endParaRPr lang="lt-LT" altLang="x-none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● Ugdytiniams organizavome edukacijas: „Kurėnas – žvejo namai“, „Pasigamink žuvytę“, „Drevernos vėtrungėlė“;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● Rengėme metodinį renginį </a:t>
            </a:r>
            <a:r>
              <a:rPr lang="lt-LT" altLang="x-none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„Vėjo, </a:t>
            </a:r>
            <a:r>
              <a:rPr lang="lt-LT" altLang="x-none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vandens ir žemės paslaptys“.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lt-LT" altLang="x-none" sz="24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PAŽINTINĖS APLINKOS KŪRIMAS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Vėtrungės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29" y="2852257"/>
            <a:ext cx="2492392" cy="261057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69" y="3273299"/>
            <a:ext cx="3378899" cy="218952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28" y="989902"/>
            <a:ext cx="2282240" cy="1862355"/>
          </a:xfrm>
          <a:prstGeom prst="rect">
            <a:avLst/>
          </a:prstGeom>
        </p:spPr>
      </p:pic>
      <p:pic>
        <p:nvPicPr>
          <p:cNvPr id="2" name="Picture 1" descr="IMG_2913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615" y="3273425"/>
            <a:ext cx="3249930" cy="2189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PAŽINTINĖS APLINKOS KŪRIMAS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Edukaciniai tentai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IMG_4481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9635" y="3026410"/>
            <a:ext cx="3707130" cy="2950845"/>
          </a:xfrm>
          <a:prstGeom prst="rect">
            <a:avLst/>
          </a:prstGeom>
        </p:spPr>
      </p:pic>
      <p:pic>
        <p:nvPicPr>
          <p:cNvPr id="3" name="Picture 2" descr="IMG_448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30040" y="3093720"/>
            <a:ext cx="3707130" cy="2815590"/>
          </a:xfrm>
          <a:prstGeom prst="rect">
            <a:avLst/>
          </a:prstGeom>
        </p:spPr>
      </p:pic>
      <p:pic>
        <p:nvPicPr>
          <p:cNvPr id="4" name="Picture 3" descr="IMG_4483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270" y="1560830"/>
            <a:ext cx="3573145" cy="2278380"/>
          </a:xfrm>
          <a:prstGeom prst="rect">
            <a:avLst/>
          </a:prstGeom>
        </p:spPr>
      </p:pic>
      <p:pic>
        <p:nvPicPr>
          <p:cNvPr id="5" name="Picture 4" descr="IMG_4485 (1)(1)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270" y="4013835"/>
            <a:ext cx="3581400" cy="23412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Bendradarbiavimas su šeima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att.6i0TF3c7OU2W2Fb3ifFP7eWITT5DiqDu20Ffw0attOc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45" y="2240280"/>
            <a:ext cx="3055620" cy="4222750"/>
          </a:xfrm>
          <a:prstGeom prst="rect">
            <a:avLst/>
          </a:prstGeom>
        </p:spPr>
      </p:pic>
      <p:pic>
        <p:nvPicPr>
          <p:cNvPr id="5" name="Picture 4" descr="att.5yTD_4p4Hqe7nxuOVM0GNsd58yvGCfamqxJsD50dFrk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2239645"/>
            <a:ext cx="3058160" cy="4222750"/>
          </a:xfrm>
          <a:prstGeom prst="rect">
            <a:avLst/>
          </a:prstGeom>
        </p:spPr>
      </p:pic>
      <p:pic>
        <p:nvPicPr>
          <p:cNvPr id="6" name="Picture 5" descr="att.cwxuJW3IUCuIIITRvqgYPtkAEUSUjJNptS03Eh0uYFg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495" y="2239010"/>
            <a:ext cx="3162300" cy="42233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897890" y="567690"/>
            <a:ext cx="10851515" cy="605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</a:t>
            </a: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ŠEIMŲ KŪRYBINĖS DIRBTUVĖS „PAMARIO ŽENKLAI“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lt-LT" altLang="x-none" sz="2400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Bendradarbiavimas su šeima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</a:t>
            </a: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endParaRPr lang="lt-LT" altLang="x-none" sz="20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lt-LT" altLang="x-none" sz="2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lt-LT" altLang="x-none" sz="2400" dirty="0" err="1">
              <a:solidFill>
                <a:schemeClr val="tx1"/>
              </a:solidFill>
              <a:latin typeface="Palatino Linotype" panose="02040502050505030304" pitchFamily="16" charset="0"/>
              <a:sym typeface="+mn-ea"/>
            </a:endParaRPr>
          </a:p>
          <a:p>
            <a:pPr defTabSz="457200" hangingPunct="1">
              <a:lnSpc>
                <a:spcPct val="90000"/>
              </a:lnSpc>
              <a:spcBef>
                <a:spcPts val="1800"/>
              </a:spcBef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lt-LT" altLang="x-none" sz="24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</a:t>
            </a:r>
            <a:r>
              <a:rPr lang="lt-LT" altLang="x-none" sz="2000" dirty="0" err="1">
                <a:solidFill>
                  <a:schemeClr val="tx1"/>
                </a:solidFill>
                <a:latin typeface="Palatino Linotype" panose="02040502050505030304" pitchFamily="16" charset="0"/>
                <a:sym typeface="+mn-ea"/>
              </a:rPr>
              <a:t>            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tt.EAtUQAqDXulPjbC6B9FNoH1uNmnjnfcbvfuaW-53NcE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75" y="2198370"/>
            <a:ext cx="3305810" cy="4269105"/>
          </a:xfrm>
          <a:prstGeom prst="rect">
            <a:avLst/>
          </a:prstGeom>
        </p:spPr>
      </p:pic>
      <p:pic>
        <p:nvPicPr>
          <p:cNvPr id="3" name="Picture 2" descr="att.I2_JGszJNmYLcQ5GytV7LwTcSX1jB0qR0jBs40SjWsk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2198370"/>
            <a:ext cx="3314700" cy="4278630"/>
          </a:xfrm>
          <a:prstGeom prst="rect">
            <a:avLst/>
          </a:prstGeom>
        </p:spPr>
      </p:pic>
      <p:pic>
        <p:nvPicPr>
          <p:cNvPr id="7" name="Picture 6" descr="att.wLabjQh2gpFItYKYUId5jT1tSZwgliLxiK9Lnt92VZg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485" y="2198370"/>
            <a:ext cx="3222625" cy="42792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772</Words>
  <Application>Microsoft Office PowerPoint</Application>
  <PresentationFormat>Plačiaekranė</PresentationFormat>
  <Paragraphs>250</Paragraphs>
  <Slides>27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27</vt:i4>
      </vt:variant>
    </vt:vector>
  </HeadingPairs>
  <TitlesOfParts>
    <vt:vector size="36" baseType="lpstr">
      <vt:lpstr>Microsoft YaHei</vt:lpstr>
      <vt:lpstr>SimSun</vt:lpstr>
      <vt:lpstr>SimSun</vt:lpstr>
      <vt:lpstr>Arial</vt:lpstr>
      <vt:lpstr>Calibri</vt:lpstr>
      <vt:lpstr>Calibri Light</vt:lpstr>
      <vt:lpstr>Palatino Linotype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占曼琼</dc:creator>
  <cp:lastModifiedBy>Windows User</cp:lastModifiedBy>
  <cp:revision>81</cp:revision>
  <dcterms:created xsi:type="dcterms:W3CDTF">2015-11-28T07:49:00Z</dcterms:created>
  <dcterms:modified xsi:type="dcterms:W3CDTF">2025-12-19T13:24:51Z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1033-12.2.0.23155</vt:lpwstr>
  </property>
  <property fmtid="{D5CDD505-2E9C-101B-9397-08002B2CF9AE}" pid="3" name="ICV">
    <vt:lpwstr>1C7EF51BC54D4CE382576B167C725AF6_13</vt:lpwstr>
  </property>
</Properties>
</file>