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65" r:id="rId2"/>
    <p:sldId id="261" r:id="rId3"/>
    <p:sldId id="322" r:id="rId4"/>
    <p:sldId id="323" r:id="rId5"/>
    <p:sldId id="324" r:id="rId6"/>
    <p:sldId id="325" r:id="rId7"/>
    <p:sldId id="332" r:id="rId8"/>
    <p:sldId id="337" r:id="rId9"/>
    <p:sldId id="338" r:id="rId10"/>
    <p:sldId id="327" r:id="rId11"/>
    <p:sldId id="331" r:id="rId12"/>
    <p:sldId id="339" r:id="rId13"/>
    <p:sldId id="340" r:id="rId14"/>
    <p:sldId id="335" r:id="rId15"/>
    <p:sldId id="336" r:id="rId16"/>
    <p:sldId id="341" r:id="rId17"/>
    <p:sldId id="342" r:id="rId18"/>
    <p:sldId id="343" r:id="rId19"/>
    <p:sldId id="328" r:id="rId20"/>
    <p:sldId id="329" r:id="rId21"/>
    <p:sldId id="330" r:id="rId22"/>
    <p:sldId id="344" r:id="rId23"/>
    <p:sldId id="345" r:id="rId24"/>
    <p:sldId id="346" r:id="rId25"/>
    <p:sldId id="347" r:id="rId26"/>
    <p:sldId id="334" r:id="rId27"/>
    <p:sldId id="319" r:id="rId28"/>
  </p:sldIdLst>
  <p:sldSz cx="12192000" cy="6858000"/>
  <p:notesSz cx="6858000" cy="9144000"/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SimSun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SimSun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SimSun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SimSun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SimSun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SimSun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SimSun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SimSun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SimSun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F6F8"/>
    <a:srgbClr val="E9EDF0"/>
    <a:srgbClr val="1E4D67"/>
    <a:srgbClr val="38957C"/>
    <a:srgbClr val="1E264A"/>
    <a:srgbClr val="010F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96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492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 showFormatting="0">
    <p:cViewPr>
      <p:scale>
        <a:sx n="75" d="100"/>
        <a:sy n="75" d="100"/>
      </p:scale>
      <p:origin x="0" y="-36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fontAlgn="base"/>
            <a:fld id="{DB6F5646-789D-4AD7-9322-A97E1C92AE25}" type="datetime10">
              <a:rPr lang="lt-LT" altLang="zh-CN" strike="noStrike" noProof="1" smtClean="0">
                <a:latin typeface="Calibri" panose="020F0502020204030204" pitchFamily="34" charset="0"/>
                <a:ea typeface="SimSun" panose="02010600030101010101" pitchFamily="2" charset="-122"/>
                <a:cs typeface="+mn-cs"/>
              </a:rPr>
              <a:t>11:47</a:t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fontAlgn="base"/>
            <a:fld id="{8D4E0FC9-F1F8-4FAE-9988-3BA365CFD46F}" type="slidenum">
              <a:rPr lang="zh-CN" altLang="en-US" strike="noStrike" noProof="1" smtClean="0">
                <a:latin typeface="Calibri" panose="020F0502020204030204" pitchFamily="34" charset="0"/>
                <a:ea typeface="SimSun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4C791A8-7A93-4A70-A308-62F6DC35698F}" type="datetime10">
              <a:rPr kumimoji="0" lang="lt-LT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11:47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fontAlgn="base"/>
            <a:r>
              <a:rPr lang="zh-CN" altLang="en-US" sz="1200" strike="noStrike" noProof="1">
                <a:sym typeface="+mn-ea"/>
              </a:rPr>
              <a:t>Click to edit Master text style</a:t>
            </a:r>
            <a:endParaRPr lang="zh-CN" altLang="en-US" sz="1200" strike="noStrike" noProof="1"/>
          </a:p>
          <a:p>
            <a:pPr lvl="1" fontAlgn="base"/>
            <a:r>
              <a:rPr lang="zh-CN" altLang="en-US" sz="1200" strike="noStrike" noProof="1">
                <a:sym typeface="+mn-ea"/>
              </a:rPr>
              <a:t>Second level</a:t>
            </a:r>
            <a:endParaRPr lang="zh-CN" altLang="en-US" sz="1200" strike="noStrike" noProof="1"/>
          </a:p>
          <a:p>
            <a:pPr lvl="2" fontAlgn="base"/>
            <a:r>
              <a:rPr lang="zh-CN" altLang="en-US" sz="1200" strike="noStrike" noProof="1">
                <a:sym typeface="+mn-ea"/>
              </a:rPr>
              <a:t>Third level</a:t>
            </a:r>
            <a:endParaRPr lang="zh-CN" altLang="en-US" sz="1200" strike="noStrike" noProof="1"/>
          </a:p>
          <a:p>
            <a:pPr lvl="3" fontAlgn="base"/>
            <a:r>
              <a:rPr lang="zh-CN" altLang="en-US" sz="1200" strike="noStrike" noProof="1">
                <a:sym typeface="+mn-ea"/>
              </a:rPr>
              <a:t>Fourth level</a:t>
            </a:r>
            <a:endParaRPr lang="zh-CN" altLang="en-US" sz="1200" strike="noStrike" noProof="1"/>
          </a:p>
          <a:p>
            <a:pPr lvl="4" fontAlgn="base"/>
            <a:r>
              <a:rPr lang="zh-CN" altLang="en-US" sz="1200" strike="noStrike" noProof="1">
                <a:sym typeface="+mn-ea"/>
              </a:rPr>
              <a:t>Fifth level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444D42-C6A1-4D2A-ADB7-A6857BD1FB5F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Click to edit Master title style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/>
              <a:t>Click to edit Master text style</a:t>
            </a:r>
          </a:p>
          <a:p>
            <a:pPr lvl="1" fontAlgn="base"/>
            <a:r>
              <a:rPr lang="zh-CN" altLang="en-US" strike="noStrike" noProof="1"/>
              <a:t>Second level</a:t>
            </a:r>
          </a:p>
          <a:p>
            <a:pPr lvl="2" fontAlgn="base"/>
            <a:r>
              <a:rPr lang="zh-CN" altLang="en-US" strike="noStrike" noProof="1"/>
              <a:t>Third level</a:t>
            </a:r>
          </a:p>
          <a:p>
            <a:pPr lvl="3" fontAlgn="base"/>
            <a:r>
              <a:rPr lang="zh-CN" altLang="en-US" strike="noStrike" noProof="1"/>
              <a:t>Fourth level</a:t>
            </a:r>
          </a:p>
          <a:p>
            <a:pPr lvl="4" fontAlgn="base"/>
            <a:r>
              <a:rPr lang="zh-CN" alt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9F09CD6-D82D-41BE-8490-3CEB4CE81A63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9F09CD6-D82D-41BE-8490-3CEB4CE81A63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836613"/>
            <a:ext cx="12192000" cy="5472113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F656E65-0559-472D-85B3-6E8D7A5E3313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 dirty="0"/>
              <a:t>Click to edit Master title style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 indent="-228600"/>
            <a:r>
              <a:rPr lang="zh-CN" altLang="en-US" dirty="0"/>
              <a:t>Click to edit Master text style</a:t>
            </a:r>
          </a:p>
          <a:p>
            <a:pPr lvl="1" indent="-228600"/>
            <a:r>
              <a:rPr lang="zh-CN" altLang="en-US" dirty="0"/>
              <a:t>Second level</a:t>
            </a:r>
          </a:p>
          <a:p>
            <a:pPr lvl="2" indent="-228600"/>
            <a:r>
              <a:rPr lang="zh-CN" altLang="en-US" dirty="0"/>
              <a:t>Third level</a:t>
            </a:r>
          </a:p>
          <a:p>
            <a:pPr lvl="3" indent="-228600"/>
            <a:r>
              <a:rPr lang="zh-CN" altLang="en-US" dirty="0"/>
              <a:t>Fourth level</a:t>
            </a:r>
          </a:p>
          <a:p>
            <a:pPr lvl="4" indent="-228600"/>
            <a:r>
              <a:rPr lang="zh-CN" altLang="en-US" dirty="0"/>
              <a:t>Fifth level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9F09CD6-D82D-41BE-8490-3CEB4CE81A63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g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g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图片 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5159" name="组合 11"/>
          <p:cNvGrpSpPr/>
          <p:nvPr/>
        </p:nvGrpSpPr>
        <p:grpSpPr>
          <a:xfrm>
            <a:off x="-255587" y="2095500"/>
            <a:ext cx="12461875" cy="2546350"/>
            <a:chOff x="0" y="209550"/>
            <a:chExt cx="12192000" cy="2743200"/>
          </a:xfrm>
        </p:grpSpPr>
        <p:sp>
          <p:nvSpPr>
            <p:cNvPr id="5160" name="矩形 7"/>
            <p:cNvSpPr/>
            <p:nvPr/>
          </p:nvSpPr>
          <p:spPr>
            <a:xfrm>
              <a:off x="0" y="209550"/>
              <a:ext cx="12192000" cy="2514600"/>
            </a:xfrm>
            <a:prstGeom prst="rect">
              <a:avLst/>
            </a:prstGeom>
            <a:solidFill>
              <a:srgbClr val="FFFFFF">
                <a:alpha val="30196"/>
              </a:srgbClr>
            </a:solidFill>
            <a:ln w="12700">
              <a:noFill/>
            </a:ln>
          </p:spPr>
          <p:txBody>
            <a:bodyPr anchor="ctr"/>
            <a:lstStyle/>
            <a:p>
              <a:pPr algn="ctr" eaLnBrk="0" hangingPunct="0">
                <a:buFont typeface="Arial" panose="020B0604020202020204" pitchFamily="34" charset="0"/>
              </a:pPr>
              <a:endParaRPr lang="zh-CN" altLang="zh-CN" dirty="0">
                <a:solidFill>
                  <a:srgbClr val="FFFFFF"/>
                </a:solidFill>
                <a:latin typeface="SimSun" panose="02010600030101010101" pitchFamily="2" charset="-122"/>
                <a:ea typeface="SimSun" panose="02010600030101010101" pitchFamily="2" charset="-122"/>
                <a:sym typeface="SimSun" panose="02010600030101010101" pitchFamily="2" charset="-122"/>
              </a:endParaRPr>
            </a:p>
          </p:txBody>
        </p:sp>
        <p:sp>
          <p:nvSpPr>
            <p:cNvPr id="5161" name="矩形 10"/>
            <p:cNvSpPr/>
            <p:nvPr/>
          </p:nvSpPr>
          <p:spPr>
            <a:xfrm flipV="1">
              <a:off x="0" y="2819400"/>
              <a:ext cx="12192000" cy="133350"/>
            </a:xfrm>
            <a:prstGeom prst="rect">
              <a:avLst/>
            </a:prstGeom>
            <a:solidFill>
              <a:srgbClr val="FFFFFF">
                <a:alpha val="20000"/>
              </a:srgbClr>
            </a:solidFill>
            <a:ln w="12700">
              <a:noFill/>
            </a:ln>
          </p:spPr>
          <p:txBody>
            <a:bodyPr anchor="ctr"/>
            <a:lstStyle/>
            <a:p>
              <a:pPr algn="ctr" eaLnBrk="0" hangingPunct="0">
                <a:buFont typeface="Arial" panose="020B0604020202020204" pitchFamily="34" charset="0"/>
              </a:pPr>
              <a:endParaRPr lang="zh-CN" altLang="zh-CN" dirty="0">
                <a:solidFill>
                  <a:srgbClr val="FFFFFF"/>
                </a:solidFill>
                <a:latin typeface="SimSun" panose="02010600030101010101" pitchFamily="2" charset="-122"/>
                <a:ea typeface="SimSun" panose="02010600030101010101" pitchFamily="2" charset="-122"/>
                <a:sym typeface="SimSun" panose="02010600030101010101" pitchFamily="2" charset="-122"/>
              </a:endParaRPr>
            </a:p>
          </p:txBody>
        </p:sp>
      </p:grpSp>
      <p:sp>
        <p:nvSpPr>
          <p:cNvPr id="5162" name="TextBox 5"/>
          <p:cNvSpPr txBox="1"/>
          <p:nvPr/>
        </p:nvSpPr>
        <p:spPr>
          <a:xfrm>
            <a:off x="749300" y="409575"/>
            <a:ext cx="10687685" cy="602488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noAutofit/>
          </a:bodyPr>
          <a:lstStyle/>
          <a:p>
            <a:pPr algn="ctr">
              <a:buFont typeface="Arial" panose="020B0604020202020204" pitchFamily="34" charset="0"/>
            </a:pPr>
            <a:r>
              <a:rPr lang="en-US" sz="3600" b="1" dirty="0">
                <a:solidFill>
                  <a:schemeClr val="bg1"/>
                </a:solidFill>
                <a:latin typeface="Times New Roman" panose="02020603050405020304" charset="0"/>
                <a:ea typeface="Microsoft YaHei" panose="020B0503020204020204" pitchFamily="34" charset="-122"/>
                <a:cs typeface="Times New Roman" panose="02020603050405020304" charset="0"/>
              </a:rPr>
              <a:t>PRIEKUL</a:t>
            </a:r>
            <a:r>
              <a:rPr lang="lt-LT" sz="3600" b="1" dirty="0">
                <a:solidFill>
                  <a:schemeClr val="bg1"/>
                </a:solidFill>
                <a:latin typeface="Times New Roman" panose="02020603050405020304" charset="0"/>
                <a:ea typeface="Microsoft YaHei" panose="020B0503020204020204" pitchFamily="34" charset="-122"/>
                <a:cs typeface="Times New Roman" panose="02020603050405020304" charset="0"/>
              </a:rPr>
              <a:t>ĖS VAIKŲ LOPŠELIS-DARŽELIS</a:t>
            </a:r>
          </a:p>
          <a:p>
            <a:pPr algn="ctr">
              <a:buFont typeface="Arial" panose="020B0604020202020204" pitchFamily="34" charset="0"/>
            </a:pPr>
            <a:r>
              <a:rPr lang="lt-LT" sz="3600" b="1" dirty="0">
                <a:solidFill>
                  <a:schemeClr val="bg1"/>
                </a:solidFill>
                <a:latin typeface="Times New Roman" panose="02020603050405020304" charset="0"/>
                <a:ea typeface="Microsoft YaHei" panose="020B0503020204020204" pitchFamily="34" charset="-122"/>
                <a:cs typeface="Times New Roman" panose="02020603050405020304" charset="0"/>
              </a:rPr>
              <a:t>2025 METAIS ĮGYVENDINA ETNINĮ PROJEKTĄ</a:t>
            </a:r>
          </a:p>
          <a:p>
            <a:pPr algn="ctr">
              <a:buFont typeface="Arial" panose="020B0604020202020204" pitchFamily="34" charset="0"/>
            </a:pPr>
            <a:endParaRPr lang="lt-LT" sz="3600" b="1" dirty="0">
              <a:solidFill>
                <a:schemeClr val="bg1"/>
              </a:solidFill>
              <a:latin typeface="Times New Roman" panose="02020603050405020304" charset="0"/>
              <a:ea typeface="Microsoft YaHei" panose="020B0503020204020204" pitchFamily="34" charset="-122"/>
              <a:cs typeface="Times New Roman" panose="02020603050405020304" charset="0"/>
            </a:endParaRPr>
          </a:p>
          <a:p>
            <a:pPr algn="ctr">
              <a:buFont typeface="Arial" panose="020B0604020202020204" pitchFamily="34" charset="0"/>
            </a:pPr>
            <a:endParaRPr lang="lt-LT" sz="3600" b="1" dirty="0">
              <a:solidFill>
                <a:schemeClr val="bg1"/>
              </a:solidFill>
              <a:latin typeface="Times New Roman" panose="02020603050405020304" charset="0"/>
              <a:ea typeface="Microsoft YaHei" panose="020B0503020204020204" pitchFamily="34" charset="-122"/>
              <a:cs typeface="Times New Roman" panose="02020603050405020304" charset="0"/>
            </a:endParaRPr>
          </a:p>
          <a:p>
            <a:pPr algn="ctr">
              <a:buFont typeface="Arial" panose="020B0604020202020204" pitchFamily="34" charset="0"/>
            </a:pPr>
            <a:r>
              <a:rPr lang="lt-LT" sz="3600" b="1" dirty="0">
                <a:solidFill>
                  <a:schemeClr val="bg1"/>
                </a:solidFill>
                <a:latin typeface="Times New Roman" panose="02020603050405020304" charset="0"/>
                <a:ea typeface="Microsoft YaHei" panose="020B0503020204020204" pitchFamily="34" charset="-122"/>
                <a:cs typeface="Times New Roman" panose="02020603050405020304" charset="0"/>
              </a:rPr>
              <a:t>„STICHIJŲ PASLAPTYS </a:t>
            </a:r>
          </a:p>
          <a:p>
            <a:pPr algn="ctr">
              <a:buFont typeface="Arial" panose="020B0604020202020204" pitchFamily="34" charset="0"/>
            </a:pPr>
            <a:r>
              <a:rPr lang="lt-LT" sz="3600" b="1" dirty="0">
                <a:solidFill>
                  <a:schemeClr val="bg1"/>
                </a:solidFill>
                <a:latin typeface="Times New Roman" panose="02020603050405020304" charset="0"/>
                <a:ea typeface="Microsoft YaHei" panose="020B0503020204020204" pitchFamily="34" charset="-122"/>
                <a:cs typeface="Times New Roman" panose="02020603050405020304" charset="0"/>
              </a:rPr>
              <a:t>MAŽOSIOS LIETUVOS ŽEMĖJE“</a:t>
            </a:r>
          </a:p>
          <a:p>
            <a:pPr algn="ctr">
              <a:buFont typeface="Arial" panose="020B0604020202020204" pitchFamily="34" charset="0"/>
            </a:pPr>
            <a:endParaRPr lang="lt-LT" sz="3600" b="1" dirty="0">
              <a:solidFill>
                <a:schemeClr val="bg1"/>
              </a:solidFill>
              <a:latin typeface="Times New Roman" panose="02020603050405020304" charset="0"/>
              <a:ea typeface="Microsoft YaHei" panose="020B0503020204020204" pitchFamily="34" charset="-122"/>
              <a:cs typeface="Times New Roman" panose="02020603050405020304" charset="0"/>
            </a:endParaRPr>
          </a:p>
          <a:p>
            <a:pPr algn="ctr">
              <a:buFont typeface="Arial" panose="020B0604020202020204" pitchFamily="34" charset="0"/>
            </a:pPr>
            <a:endParaRPr lang="lt-LT" sz="3600" b="1" dirty="0">
              <a:solidFill>
                <a:schemeClr val="bg1"/>
              </a:solidFill>
              <a:latin typeface="Times New Roman" panose="02020603050405020304" charset="0"/>
              <a:ea typeface="Microsoft YaHei" panose="020B0503020204020204" pitchFamily="34" charset="-122"/>
              <a:cs typeface="Times New Roman" panose="02020603050405020304" charset="0"/>
            </a:endParaRPr>
          </a:p>
          <a:p>
            <a:pPr algn="ctr">
              <a:buFont typeface="Arial" panose="020B0604020202020204" pitchFamily="34" charset="0"/>
            </a:pPr>
            <a:r>
              <a:rPr lang="lt-LT" sz="2400" b="1" dirty="0">
                <a:solidFill>
                  <a:schemeClr val="bg1"/>
                </a:solidFill>
                <a:latin typeface="Times New Roman" panose="02020603050405020304" charset="0"/>
                <a:ea typeface="Microsoft YaHei" panose="020B0503020204020204" pitchFamily="34" charset="-122"/>
                <a:cs typeface="Times New Roman" panose="02020603050405020304" charset="0"/>
              </a:rPr>
              <a:t>Projektą finansuoja Klaipėdos rajono savivaldybė </a:t>
            </a:r>
          </a:p>
          <a:p>
            <a:pPr algn="ctr">
              <a:buFont typeface="Arial" panose="020B0604020202020204" pitchFamily="34" charset="0"/>
            </a:pPr>
            <a:endParaRPr lang="lt-LT" sz="3600" b="1" dirty="0">
              <a:solidFill>
                <a:schemeClr val="bg1"/>
              </a:solidFill>
              <a:latin typeface="Times New Roman" panose="02020603050405020304" charset="0"/>
              <a:ea typeface="Microsoft YaHei" panose="020B0503020204020204" pitchFamily="34" charset="-122"/>
              <a:cs typeface="Times New Roman" panose="02020603050405020304" charset="0"/>
            </a:endParaRPr>
          </a:p>
          <a:p>
            <a:pPr algn="ctr">
              <a:buFont typeface="Arial" panose="020B0604020202020204" pitchFamily="34" charset="0"/>
            </a:pPr>
            <a:r>
              <a:rPr lang="lt-LT" sz="60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</a:p>
        </p:txBody>
      </p:sp>
      <p:sp>
        <p:nvSpPr>
          <p:cNvPr id="5164" name="矩形 10"/>
          <p:cNvSpPr/>
          <p:nvPr/>
        </p:nvSpPr>
        <p:spPr>
          <a:xfrm flipV="1">
            <a:off x="0" y="1868488"/>
            <a:ext cx="12192000" cy="112712"/>
          </a:xfrm>
          <a:prstGeom prst="rect">
            <a:avLst/>
          </a:prstGeom>
          <a:solidFill>
            <a:srgbClr val="FFFFFF">
              <a:alpha val="20000"/>
            </a:srgbClr>
          </a:solidFill>
          <a:ln w="12700">
            <a:noFill/>
          </a:ln>
        </p:spPr>
        <p:txBody>
          <a:bodyPr anchor="ctr"/>
          <a:lstStyle/>
          <a:p>
            <a:pPr algn="ctr" eaLnBrk="0" hangingPunct="0">
              <a:buFont typeface="Arial" panose="020B0604020202020204" pitchFamily="34" charset="0"/>
            </a:pPr>
            <a:endParaRPr lang="zh-CN" altLang="zh-CN" dirty="0">
              <a:solidFill>
                <a:srgbClr val="FFFFFF"/>
              </a:solidFill>
              <a:latin typeface="SimSun" panose="02010600030101010101" pitchFamily="2" charset="-122"/>
              <a:ea typeface="SimSun" panose="02010600030101010101" pitchFamily="2" charset="-122"/>
              <a:sym typeface="SimSun" panose="02010600030101010101" pitchFamily="2" charset="-122"/>
            </a:endParaRPr>
          </a:p>
        </p:txBody>
      </p:sp>
      <p:pic>
        <p:nvPicPr>
          <p:cNvPr id="14339" name="Picture 143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4523" y="4917123"/>
            <a:ext cx="495300" cy="612775"/>
          </a:xfrm>
          <a:prstGeom prst="rect">
            <a:avLst/>
          </a:prstGeom>
          <a:noFill/>
          <a:ln w="12600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图片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" name="矩形 22"/>
          <p:cNvSpPr/>
          <p:nvPr/>
        </p:nvSpPr>
        <p:spPr>
          <a:xfrm>
            <a:off x="897890" y="567690"/>
            <a:ext cx="10851515" cy="605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 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 </a:t>
            </a: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ŠEIMŲ KŪRYBINĖS DIRBTUVĖS „PAMARIO ŽENKLAI“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</a:t>
            </a:r>
            <a:r>
              <a:rPr lang="lt-LT" altLang="x-none" sz="2400" i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Laiveliais puošiame Drevernos erdves ir darželio aplikas</a:t>
            </a:r>
            <a:endParaRPr lang="lt-LT" altLang="x-none" sz="2400" b="1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 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</a:t>
            </a:r>
            <a:r>
              <a:rPr lang="lt-LT" altLang="x-none" sz="20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endParaRPr lang="lt-LT" altLang="x-none" sz="2400" b="1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</a:t>
            </a:r>
            <a:endParaRPr lang="lt-LT" altLang="x-none" sz="2000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0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</a:t>
            </a:r>
            <a:endParaRPr lang="lt-LT" altLang="x-none" sz="2000" b="1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endParaRPr lang="lt-LT" altLang="x-none" sz="2400" dirty="0" err="1">
              <a:solidFill>
                <a:schemeClr val="tx1"/>
              </a:solidFill>
              <a:latin typeface="Palatino Linotype" panose="02040502050505030304" pitchFamily="16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</a:t>
            </a:r>
            <a:r>
              <a:rPr lang="lt-LT" altLang="x-none" sz="20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   </a:t>
            </a:r>
            <a:endParaRPr kumimoji="0" lang="en-US" altLang="zh-CN" sz="2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" name="Picture 1" descr="IMG_4470(1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3220" y="2858770"/>
            <a:ext cx="4038600" cy="2843530"/>
          </a:xfrm>
          <a:prstGeom prst="rect">
            <a:avLst/>
          </a:prstGeom>
        </p:spPr>
      </p:pic>
      <p:pic>
        <p:nvPicPr>
          <p:cNvPr id="3" name="Picture 2" descr="IMG_2942(1)(1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4630" y="2859405"/>
            <a:ext cx="4056380" cy="284289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图片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" name="矩形 22"/>
          <p:cNvSpPr/>
          <p:nvPr/>
        </p:nvSpPr>
        <p:spPr>
          <a:xfrm>
            <a:off x="897890" y="567690"/>
            <a:ext cx="10851515" cy="605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 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 </a:t>
            </a: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ŠEIMŲ KŪRYBINĖS DIRBTUVĖS „PAMARIO ŽENKLAI“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</a:t>
            </a:r>
            <a:r>
              <a:rPr lang="lt-LT" altLang="x-none" sz="2400" i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Vėjo gaudyklės, „Vabaliukų“ gr.</a:t>
            </a:r>
            <a:endParaRPr lang="lt-LT" altLang="x-none" sz="2400" b="1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 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</a:t>
            </a:r>
            <a:r>
              <a:rPr lang="lt-LT" altLang="x-none" sz="20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endParaRPr lang="lt-LT" altLang="x-none" sz="2400" b="1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</a:t>
            </a:r>
            <a:endParaRPr lang="lt-LT" altLang="x-none" sz="2000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0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</a:t>
            </a:r>
            <a:endParaRPr lang="lt-LT" altLang="x-none" sz="2000" b="1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endParaRPr lang="lt-LT" altLang="x-none" sz="2400" dirty="0" err="1">
              <a:solidFill>
                <a:schemeClr val="tx1"/>
              </a:solidFill>
              <a:latin typeface="Palatino Linotype" panose="02040502050505030304" pitchFamily="16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</a:t>
            </a:r>
            <a:r>
              <a:rPr lang="lt-LT" altLang="x-none" sz="20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   </a:t>
            </a:r>
            <a:endParaRPr kumimoji="0" lang="en-US" altLang="zh-CN" sz="2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" name="Picture 1" descr="att.rJjbRIoFultKxeVbmGZhFzDhCcUgbXCrY8O4Do-pr9g(1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0628" y="2543810"/>
            <a:ext cx="4871102" cy="3354070"/>
          </a:xfrm>
          <a:prstGeom prst="rect">
            <a:avLst/>
          </a:prstGeom>
        </p:spPr>
      </p:pic>
      <p:pic>
        <p:nvPicPr>
          <p:cNvPr id="3" name="Picture 2" descr="att.86cWSFX7zyLKceEREhlETLQ39IqisgbM7yHpyQZzvCU(1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7825" y="2543810"/>
            <a:ext cx="4707255" cy="335407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图片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" name="矩形 22"/>
          <p:cNvSpPr/>
          <p:nvPr/>
        </p:nvSpPr>
        <p:spPr>
          <a:xfrm>
            <a:off x="897890" y="567690"/>
            <a:ext cx="10851515" cy="605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 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 </a:t>
            </a: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ŠEIMŲ KŪRYBINĖS DIRBTUVĖS „PAMARIO ŽENKLAI“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</a:t>
            </a:r>
            <a:r>
              <a:rPr lang="lt-LT" altLang="x-none" sz="2400" i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Vėjo gaudyklės, „Lašelių“ gr.</a:t>
            </a:r>
            <a:endParaRPr lang="lt-LT" altLang="x-none" sz="2400" b="1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 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</a:t>
            </a:r>
            <a:r>
              <a:rPr lang="lt-LT" altLang="x-none" sz="20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endParaRPr lang="lt-LT" altLang="x-none" sz="2400" b="1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</a:t>
            </a:r>
            <a:endParaRPr lang="lt-LT" altLang="x-none" sz="2000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0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</a:t>
            </a:r>
            <a:endParaRPr lang="lt-LT" altLang="x-none" sz="2000" b="1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endParaRPr lang="lt-LT" altLang="x-none" sz="2400" dirty="0" err="1">
              <a:solidFill>
                <a:schemeClr val="tx1"/>
              </a:solidFill>
              <a:latin typeface="Palatino Linotype" panose="02040502050505030304" pitchFamily="16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</a:t>
            </a:r>
            <a:r>
              <a:rPr lang="lt-LT" altLang="x-none" sz="20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   </a:t>
            </a:r>
            <a:endParaRPr kumimoji="0" lang="en-US" altLang="zh-CN" sz="2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Picture 3" descr="2025-11-03_14.00_aee3e340-d2d6-4007-b6ff-29c6b10ee65c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4880" y="2287270"/>
            <a:ext cx="3324225" cy="4197350"/>
          </a:xfrm>
          <a:prstGeom prst="rect">
            <a:avLst/>
          </a:prstGeom>
        </p:spPr>
      </p:pic>
      <p:pic>
        <p:nvPicPr>
          <p:cNvPr id="5" name="Picture 4" descr="2025-11-03_14.00_3c0295d6-f1b4-4bcd-a1b3-0b3dd94a97a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6880" y="2286635"/>
            <a:ext cx="3278505" cy="419862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图片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" name="矩形 22"/>
          <p:cNvSpPr/>
          <p:nvPr/>
        </p:nvSpPr>
        <p:spPr>
          <a:xfrm>
            <a:off x="897890" y="567690"/>
            <a:ext cx="10851515" cy="605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 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 </a:t>
            </a: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ŠEIMŲ KŪRYBINĖS DIRBTUVĖS „PAMARIO ŽENKLAI“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</a:t>
            </a:r>
            <a:r>
              <a:rPr lang="lt-LT" altLang="x-none" sz="2400" i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Vėjo gaudyklės, „Spalviukų“ gr.</a:t>
            </a:r>
            <a:endParaRPr lang="lt-LT" altLang="x-none" sz="2400" b="1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 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</a:t>
            </a:r>
            <a:r>
              <a:rPr lang="lt-LT" altLang="x-none" sz="20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endParaRPr lang="lt-LT" altLang="x-none" sz="2400" b="1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</a:t>
            </a:r>
            <a:endParaRPr lang="lt-LT" altLang="x-none" sz="2000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0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</a:t>
            </a:r>
            <a:endParaRPr lang="lt-LT" altLang="x-none" sz="2000" b="1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endParaRPr lang="lt-LT" altLang="x-none" sz="2400" dirty="0" err="1">
              <a:solidFill>
                <a:schemeClr val="tx1"/>
              </a:solidFill>
              <a:latin typeface="Palatino Linotype" panose="02040502050505030304" pitchFamily="16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</a:t>
            </a:r>
            <a:r>
              <a:rPr lang="lt-LT" altLang="x-none" sz="20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   </a:t>
            </a:r>
            <a:endParaRPr kumimoji="0" lang="en-US" altLang="zh-CN" sz="2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" name="Picture 1" descr="2025-11-03_14.14_IMG_18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114550" y="2594610"/>
            <a:ext cx="4234815" cy="3524250"/>
          </a:xfrm>
          <a:prstGeom prst="rect">
            <a:avLst/>
          </a:prstGeom>
        </p:spPr>
      </p:pic>
      <p:pic>
        <p:nvPicPr>
          <p:cNvPr id="3" name="Picture 2" descr="2025-11-03_14.14_IMG_18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548120" y="2623185"/>
            <a:ext cx="4234815" cy="346964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图片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" name="矩形 22"/>
          <p:cNvSpPr/>
          <p:nvPr/>
        </p:nvSpPr>
        <p:spPr>
          <a:xfrm>
            <a:off x="897890" y="567690"/>
            <a:ext cx="10851515" cy="605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 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</a:t>
            </a:r>
            <a:r>
              <a:rPr lang="en-US" altLang="lt-LT" sz="24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 </a:t>
            </a: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PAMOKĖLĖS „MOKOMĖS ŠIŠIONIŠKAI“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</a:t>
            </a:r>
            <a:r>
              <a:rPr lang="lt-LT" altLang="x-none" sz="2400" b="1" i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</a:t>
            </a:r>
            <a:r>
              <a:rPr lang="lt-LT" altLang="x-none" sz="2400" i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Klaipėdos rajono savivaldybės J. </a:t>
            </a:r>
            <a:r>
              <a:rPr lang="lt-LT" altLang="x-none" sz="2400" i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Lankučio viešosios bibliotekos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i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lt-LT" sz="2400" i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</a:t>
            </a:r>
            <a:r>
              <a:rPr lang="lt-LT" altLang="x-none" sz="2400" i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Drevernos filialas</a:t>
            </a:r>
            <a:r>
              <a:rPr lang="en-US" altLang="lt-LT" sz="2400" i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, lietuvinink</a:t>
            </a:r>
            <a:r>
              <a:rPr lang="lt-LT" altLang="en-US" sz="2400" i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ų</a:t>
            </a:r>
            <a:r>
              <a:rPr lang="en-US" altLang="lt-LT" sz="2400" i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kalbos</a:t>
            </a:r>
            <a:r>
              <a:rPr lang="lt-LT" altLang="en-US" sz="2400" i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puoselėtoja Virgina Asnauskienė</a:t>
            </a:r>
            <a:endParaRPr lang="lt-LT" altLang="x-none" sz="2400" b="1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 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</a:t>
            </a:r>
            <a:r>
              <a:rPr lang="lt-LT" altLang="x-none" sz="20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endParaRPr lang="lt-LT" altLang="x-none" sz="2400" b="1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</a:t>
            </a:r>
            <a:endParaRPr lang="lt-LT" altLang="x-none" sz="2000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0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</a:t>
            </a:r>
            <a:endParaRPr lang="lt-LT" altLang="x-none" sz="2000" b="1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endParaRPr lang="lt-LT" altLang="x-none" sz="2400" dirty="0" err="1">
              <a:solidFill>
                <a:schemeClr val="tx1"/>
              </a:solidFill>
              <a:latin typeface="Palatino Linotype" panose="02040502050505030304" pitchFamily="16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</a:t>
            </a:r>
            <a:r>
              <a:rPr lang="lt-LT" altLang="x-none" sz="20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   </a:t>
            </a:r>
            <a:endParaRPr kumimoji="0" lang="en-US" altLang="zh-CN" sz="2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" name="Picture 1" descr="IMG_1392(1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6570" y="3119120"/>
            <a:ext cx="4123690" cy="2806700"/>
          </a:xfrm>
          <a:prstGeom prst="rect">
            <a:avLst/>
          </a:prstGeom>
        </p:spPr>
      </p:pic>
      <p:pic>
        <p:nvPicPr>
          <p:cNvPr id="3" name="Picture 2" descr="IMG_1406 (1)(1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0045" y="3119120"/>
            <a:ext cx="3950970" cy="28067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图片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" name="矩形 22"/>
          <p:cNvSpPr/>
          <p:nvPr/>
        </p:nvSpPr>
        <p:spPr>
          <a:xfrm>
            <a:off x="897890" y="567690"/>
            <a:ext cx="10851515" cy="605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 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</a:t>
            </a:r>
            <a:r>
              <a:rPr lang="en-US" altLang="lt-LT" sz="24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 </a:t>
            </a: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PAMOKĖLĖS „MOKOMĖS ŠIŠIONIŠKAI“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</a:t>
            </a:r>
            <a:r>
              <a:rPr lang="lt-LT" altLang="x-none" sz="2400" b="1" i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</a:t>
            </a:r>
            <a:r>
              <a:rPr lang="lt-LT" altLang="x-none" sz="2400" i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Klaipėdos rajono savivaldybės J. </a:t>
            </a:r>
            <a:r>
              <a:rPr lang="lt-LT" altLang="x-none" sz="2400" i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Lankučio viešosios bibliotekos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i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lt-LT" sz="2400" i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</a:t>
            </a:r>
            <a:r>
              <a:rPr lang="lt-LT" altLang="x-none" sz="2400" i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Drevernos filialas</a:t>
            </a:r>
            <a:r>
              <a:rPr lang="en-US" altLang="lt-LT" sz="2400" i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, lietuvinink</a:t>
            </a:r>
            <a:r>
              <a:rPr lang="lt-LT" altLang="en-US" sz="2400" i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ų</a:t>
            </a:r>
            <a:r>
              <a:rPr lang="en-US" altLang="lt-LT" sz="2400" i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kalbos</a:t>
            </a:r>
            <a:r>
              <a:rPr lang="lt-LT" altLang="en-US" sz="2400" i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puoselėtoja Virgina Asnauskienė</a:t>
            </a:r>
            <a:endParaRPr lang="lt-LT" altLang="x-none" sz="2400" b="1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 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</a:t>
            </a:r>
            <a:r>
              <a:rPr lang="lt-LT" altLang="x-none" sz="20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endParaRPr lang="lt-LT" altLang="x-none" sz="2400" b="1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</a:t>
            </a:r>
            <a:endParaRPr lang="lt-LT" altLang="x-none" sz="2000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0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</a:t>
            </a:r>
            <a:endParaRPr lang="lt-LT" altLang="x-none" sz="2000" b="1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endParaRPr lang="lt-LT" altLang="x-none" sz="2400" dirty="0" err="1">
              <a:solidFill>
                <a:schemeClr val="tx1"/>
              </a:solidFill>
              <a:latin typeface="Palatino Linotype" panose="02040502050505030304" pitchFamily="16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</a:t>
            </a:r>
            <a:r>
              <a:rPr lang="lt-LT" altLang="x-none" sz="20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   </a:t>
            </a:r>
            <a:endParaRPr kumimoji="0" lang="en-US" altLang="zh-CN" sz="2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Picture 3" descr="IMG_4643(1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9445" y="3155315"/>
            <a:ext cx="4005580" cy="2808605"/>
          </a:xfrm>
          <a:prstGeom prst="rect">
            <a:avLst/>
          </a:prstGeom>
        </p:spPr>
      </p:pic>
      <p:pic>
        <p:nvPicPr>
          <p:cNvPr id="5" name="Picture 4" descr="IMG_4645(1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0055" y="3155315"/>
            <a:ext cx="4125595" cy="280860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图片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" name="矩形 22"/>
          <p:cNvSpPr/>
          <p:nvPr/>
        </p:nvSpPr>
        <p:spPr>
          <a:xfrm>
            <a:off x="897890" y="567690"/>
            <a:ext cx="10851515" cy="605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 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</a:t>
            </a:r>
            <a:r>
              <a:rPr lang="en-US" altLang="lt-LT" sz="24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 </a:t>
            </a:r>
            <a:r>
              <a:rPr lang="lt-LT" altLang="en-US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EDUKACINĖS-KULTŪRINĖS VEIKLOS</a:t>
            </a:r>
            <a:endParaRPr lang="lt-LT" altLang="x-none" sz="2400" b="1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</a:t>
            </a:r>
            <a:r>
              <a:rPr lang="lt-LT" altLang="x-none" sz="2400" b="1" i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</a:t>
            </a:r>
            <a:r>
              <a:rPr lang="lt-LT" altLang="x-none" sz="2400" i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Klaipėdos rajono savivaldybės J. </a:t>
            </a:r>
            <a:r>
              <a:rPr lang="lt-LT" altLang="x-none" sz="2400" i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Lankučio viešosios bibliotekos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i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lt-LT" sz="2400" i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</a:t>
            </a:r>
            <a:r>
              <a:rPr lang="lt-LT" altLang="x-none" sz="2400" i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Drevernos filialas</a:t>
            </a:r>
            <a:endParaRPr lang="lt-LT" altLang="x-none" sz="2400" b="1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 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</a:t>
            </a:r>
            <a:r>
              <a:rPr lang="lt-LT" altLang="x-none" sz="20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endParaRPr lang="lt-LT" altLang="x-none" sz="2400" b="1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</a:t>
            </a:r>
            <a:endParaRPr lang="lt-LT" altLang="x-none" sz="2000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0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</a:t>
            </a:r>
            <a:endParaRPr lang="lt-LT" altLang="x-none" sz="2000" b="1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endParaRPr lang="lt-LT" altLang="x-none" sz="2400" dirty="0" err="1">
              <a:solidFill>
                <a:schemeClr val="tx1"/>
              </a:solidFill>
              <a:latin typeface="Palatino Linotype" panose="02040502050505030304" pitchFamily="16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</a:t>
            </a:r>
            <a:r>
              <a:rPr lang="lt-LT" altLang="x-none" sz="20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   </a:t>
            </a:r>
            <a:endParaRPr kumimoji="0" lang="en-US" altLang="zh-CN" sz="2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" name="Picture 1" descr="IMG_4674(1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405" y="3789680"/>
            <a:ext cx="4282440" cy="2687320"/>
          </a:xfrm>
          <a:prstGeom prst="rect">
            <a:avLst/>
          </a:prstGeom>
        </p:spPr>
      </p:pic>
      <p:pic>
        <p:nvPicPr>
          <p:cNvPr id="3" name="Picture 2" descr="IMG_4675 (1)(1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3875" y="2625754"/>
            <a:ext cx="2912745" cy="3851246"/>
          </a:xfrm>
          <a:prstGeom prst="rect">
            <a:avLst/>
          </a:prstGeom>
        </p:spPr>
      </p:pic>
      <p:pic>
        <p:nvPicPr>
          <p:cNvPr id="6" name="Picture 5" descr="IMG_4640 (1)(1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7125" y="2625754"/>
            <a:ext cx="2729014" cy="3851246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图片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" name="矩形 22"/>
          <p:cNvSpPr/>
          <p:nvPr/>
        </p:nvSpPr>
        <p:spPr>
          <a:xfrm>
            <a:off x="897890" y="567690"/>
            <a:ext cx="10851515" cy="605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 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</a:t>
            </a:r>
            <a:r>
              <a:rPr lang="en-US" altLang="lt-LT" sz="24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 </a:t>
            </a:r>
            <a:r>
              <a:rPr lang="lt-LT" altLang="en-US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EDUKACINĖS-KULTŪRINĖS VEIKLOS</a:t>
            </a:r>
            <a:endParaRPr lang="lt-LT" altLang="x-none" sz="2400" b="1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</a:t>
            </a:r>
            <a:r>
              <a:rPr lang="lt-LT" altLang="x-none" sz="2400" b="1" i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</a:t>
            </a:r>
            <a:r>
              <a:rPr lang="lt-LT" altLang="x-none" sz="2400" i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Klaipėdos rajono savivaldybės J. </a:t>
            </a:r>
            <a:r>
              <a:rPr lang="lt-LT" altLang="x-none" sz="2400" i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Lankučio viešosios bibliotekos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i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lt-LT" sz="2400" i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</a:t>
            </a:r>
            <a:r>
              <a:rPr lang="lt-LT" altLang="x-none" sz="2400" i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Drevernos filialas</a:t>
            </a:r>
            <a:endParaRPr lang="lt-LT" altLang="x-none" sz="2400" b="1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 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</a:t>
            </a:r>
            <a:r>
              <a:rPr lang="lt-LT" altLang="x-none" sz="20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endParaRPr lang="lt-LT" altLang="x-none" sz="2400" b="1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</a:t>
            </a:r>
            <a:endParaRPr lang="lt-LT" altLang="x-none" sz="2000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0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</a:t>
            </a:r>
            <a:endParaRPr lang="lt-LT" altLang="x-none" sz="2000" b="1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endParaRPr lang="lt-LT" altLang="x-none" sz="2400" dirty="0" err="1">
              <a:solidFill>
                <a:schemeClr val="tx1"/>
              </a:solidFill>
              <a:latin typeface="Palatino Linotype" panose="02040502050505030304" pitchFamily="16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</a:t>
            </a:r>
            <a:r>
              <a:rPr lang="lt-LT" altLang="x-none" sz="20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   </a:t>
            </a:r>
            <a:endParaRPr kumimoji="0" lang="en-US" altLang="zh-CN" sz="2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Picture 3" descr="IMG_4679(1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2275" y="2853690"/>
            <a:ext cx="2668905" cy="3568065"/>
          </a:xfrm>
          <a:prstGeom prst="rect">
            <a:avLst/>
          </a:prstGeom>
        </p:spPr>
      </p:pic>
      <p:pic>
        <p:nvPicPr>
          <p:cNvPr id="5" name="Picture 4" descr="IMG_4676 (1)(1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6335" y="2306955"/>
            <a:ext cx="373888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图片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" name="矩形 22"/>
          <p:cNvSpPr/>
          <p:nvPr/>
        </p:nvSpPr>
        <p:spPr>
          <a:xfrm>
            <a:off x="897890" y="567690"/>
            <a:ext cx="10851515" cy="605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 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</a:t>
            </a:r>
            <a:r>
              <a:rPr lang="en-US" altLang="lt-LT" sz="24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 </a:t>
            </a:r>
            <a:r>
              <a:rPr lang="lt-LT" altLang="en-US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EDUKACINĖS-KULTŪRINĖS VEIKLOS</a:t>
            </a:r>
            <a:endParaRPr lang="lt-LT" altLang="x-none" sz="2400" b="1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</a:t>
            </a:r>
            <a:r>
              <a:rPr lang="lt-LT" altLang="x-none" sz="2400" b="1" i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</a:t>
            </a:r>
            <a:r>
              <a:rPr lang="lt-LT" altLang="x-none" sz="2400" i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Klaipėdos rajono savivaldybės J. </a:t>
            </a:r>
            <a:r>
              <a:rPr lang="lt-LT" altLang="x-none" sz="2400" i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Lankučio viešosios bibliotekos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i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lt-LT" sz="2400" i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</a:t>
            </a:r>
            <a:r>
              <a:rPr lang="lt-LT" altLang="x-none" sz="2400" i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Drevernos filialas</a:t>
            </a:r>
            <a:endParaRPr lang="lt-LT" altLang="x-none" sz="2400" b="1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 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</a:t>
            </a:r>
            <a:r>
              <a:rPr lang="lt-LT" altLang="x-none" sz="20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endParaRPr lang="lt-LT" altLang="x-none" sz="2400" b="1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</a:t>
            </a:r>
            <a:endParaRPr lang="lt-LT" altLang="x-none" sz="2000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0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</a:t>
            </a:r>
            <a:endParaRPr lang="lt-LT" altLang="x-none" sz="2000" b="1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endParaRPr lang="lt-LT" altLang="x-none" sz="2400" dirty="0" err="1">
              <a:solidFill>
                <a:schemeClr val="tx1"/>
              </a:solidFill>
              <a:latin typeface="Palatino Linotype" panose="02040502050505030304" pitchFamily="16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</a:t>
            </a:r>
            <a:r>
              <a:rPr lang="lt-LT" altLang="x-none" sz="20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   </a:t>
            </a:r>
            <a:endParaRPr kumimoji="0" lang="en-US" altLang="zh-CN" sz="2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" name="Picture 1" descr="IMG_4677(1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5050" y="2769235"/>
            <a:ext cx="3001645" cy="3688715"/>
          </a:xfrm>
          <a:prstGeom prst="rect">
            <a:avLst/>
          </a:prstGeom>
        </p:spPr>
      </p:pic>
      <p:pic>
        <p:nvPicPr>
          <p:cNvPr id="3" name="Picture 2" descr="IMG_4678(1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2170" y="3184525"/>
            <a:ext cx="5106670" cy="327342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图片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" name="矩形 22"/>
          <p:cNvSpPr/>
          <p:nvPr/>
        </p:nvSpPr>
        <p:spPr>
          <a:xfrm>
            <a:off x="897890" y="567690"/>
            <a:ext cx="10851515" cy="605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 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</a:t>
            </a: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EDUKACIJA „KURĖNAS – ŽVEJO NAMAI“</a:t>
            </a:r>
            <a:r>
              <a:rPr lang="lt-LT" altLang="x-none" sz="24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</a:t>
            </a:r>
            <a:endParaRPr lang="lt-LT" altLang="x-none" sz="2400" b="1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</a:t>
            </a:r>
            <a:r>
              <a:rPr lang="lt-LT" altLang="x-none" sz="2400" i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Lietuvos jūrų muziejus</a:t>
            </a: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 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</a:t>
            </a:r>
            <a:r>
              <a:rPr lang="lt-LT" altLang="x-none" sz="20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endParaRPr lang="lt-LT" altLang="x-none" sz="2400" b="1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</a:t>
            </a:r>
            <a:endParaRPr lang="lt-LT" altLang="x-none" sz="2000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0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</a:t>
            </a:r>
            <a:endParaRPr lang="lt-LT" altLang="x-none" sz="2000" b="1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endParaRPr lang="lt-LT" altLang="x-none" sz="2400" dirty="0" err="1">
              <a:solidFill>
                <a:schemeClr val="tx1"/>
              </a:solidFill>
              <a:latin typeface="Palatino Linotype" panose="02040502050505030304" pitchFamily="16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</a:t>
            </a:r>
            <a:r>
              <a:rPr lang="lt-LT" altLang="x-none" sz="20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   </a:t>
            </a:r>
            <a:endParaRPr kumimoji="0" lang="en-US" altLang="zh-CN" sz="2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" name="Picture 1" descr="IMG_4198(1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890" y="2644140"/>
            <a:ext cx="3413125" cy="2609215"/>
          </a:xfrm>
          <a:prstGeom prst="rect">
            <a:avLst/>
          </a:prstGeom>
        </p:spPr>
      </p:pic>
      <p:pic>
        <p:nvPicPr>
          <p:cNvPr id="3" name="Picture 2" descr="IMG_4220(1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4695" y="2644775"/>
            <a:ext cx="3328670" cy="2608580"/>
          </a:xfrm>
          <a:prstGeom prst="rect">
            <a:avLst/>
          </a:prstGeom>
        </p:spPr>
      </p:pic>
      <p:pic>
        <p:nvPicPr>
          <p:cNvPr id="4" name="Picture 3" descr="IMG_4243(1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2920" y="2644140"/>
            <a:ext cx="3625850" cy="260858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图片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" name="矩形 22"/>
          <p:cNvSpPr/>
          <p:nvPr/>
        </p:nvSpPr>
        <p:spPr>
          <a:xfrm>
            <a:off x="897890" y="567690"/>
            <a:ext cx="10851515" cy="605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 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 </a:t>
            </a: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PROJEKTO AKTUALUMAS</a:t>
            </a:r>
            <a:endParaRPr lang="lt-LT" altLang="x-none" sz="2400" dirty="0" err="1">
              <a:solidFill>
                <a:schemeClr val="tx1"/>
              </a:solidFill>
              <a:latin typeface="Palatino Linotype" panose="02040502050505030304" pitchFamily="16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</a:t>
            </a:r>
            <a:r>
              <a:rPr lang="lt-LT" altLang="x-none" sz="20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lt-LT" altLang="x-none" sz="24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2025 metais Dreverna – Lietuvos mažoji kultūros sostinė. Priekulės vaikų lopšelis-darželis yra Drevernos bendruomenės vykdomos kultūrinės veiklos partneris. Įstaigai suteikta simbolinė kultūros ambasadoriaus misija, įgyvendinant kultūrines veiklas ir stiprinant vietos kultūros identitetą savo įstaigoje ir miestelyje.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  Kasmet rengdami etninius projektus siekiame išlaikyti Mažosios Lietuvos kultūros puoselėjimą įstaigoje. Patraukliomis priemonėmis  ugdome pilietiškumą, penktojo etninio regiono kultūros pagrindus. Ieškome naujų temų atskleisti krašto gamtą, kultūrą, buitį, tradicijas.</a:t>
            </a:r>
            <a:endParaRPr lang="lt-LT" altLang="x-none" sz="2400" baseline="0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  Etninis projektas yra puiki priemonė burti įstaigos bendruomenę: darbuotojus, vaikus, šeimas bendrai kultūrinei veiklai, savo krašto pažinimui. </a:t>
            </a:r>
            <a:endParaRPr lang="lt-LT" altLang="x-none" sz="2400" baseline="0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   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图片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" name="矩形 22"/>
          <p:cNvSpPr/>
          <p:nvPr/>
        </p:nvSpPr>
        <p:spPr>
          <a:xfrm>
            <a:off x="897890" y="567690"/>
            <a:ext cx="10851515" cy="605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 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</a:t>
            </a: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EDUKACIJA „PASIGAMINK  ŽUVYTĘ“</a:t>
            </a:r>
            <a:r>
              <a:rPr lang="lt-LT" altLang="x-none" sz="24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</a:t>
            </a:r>
            <a:endParaRPr lang="lt-LT" altLang="x-none" sz="2400" b="1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</a:t>
            </a:r>
            <a:r>
              <a:rPr lang="lt-LT" altLang="x-none" sz="2400" i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Gargždų krašto muziejaus filialas J. Gižo etnografinė sodyba</a:t>
            </a: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 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</a:t>
            </a:r>
            <a:r>
              <a:rPr lang="lt-LT" altLang="x-none" sz="20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endParaRPr lang="lt-LT" altLang="x-none" sz="2400" b="1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</a:t>
            </a:r>
            <a:endParaRPr lang="lt-LT" altLang="x-none" sz="2000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0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</a:t>
            </a:r>
            <a:endParaRPr lang="lt-LT" altLang="x-none" sz="2000" b="1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endParaRPr lang="lt-LT" altLang="x-none" sz="2400" dirty="0" err="1">
              <a:solidFill>
                <a:schemeClr val="tx1"/>
              </a:solidFill>
              <a:latin typeface="Palatino Linotype" panose="02040502050505030304" pitchFamily="16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</a:t>
            </a:r>
            <a:r>
              <a:rPr lang="lt-LT" altLang="x-none" sz="20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   </a:t>
            </a:r>
            <a:endParaRPr kumimoji="0" lang="en-US" altLang="zh-CN" sz="2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" name="Picture 1" descr="IMG_4405(1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455" y="2861945"/>
            <a:ext cx="3957955" cy="2833370"/>
          </a:xfrm>
          <a:prstGeom prst="rect">
            <a:avLst/>
          </a:prstGeom>
        </p:spPr>
      </p:pic>
      <p:pic>
        <p:nvPicPr>
          <p:cNvPr id="3" name="Picture 2" descr="IMG_4412(1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3238" y="2861945"/>
            <a:ext cx="2869034" cy="2833370"/>
          </a:xfrm>
          <a:prstGeom prst="rect">
            <a:avLst/>
          </a:prstGeom>
        </p:spPr>
      </p:pic>
      <p:pic>
        <p:nvPicPr>
          <p:cNvPr id="4" name="Picture 3" descr="IMG_4394(1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8731885" y="3062605"/>
            <a:ext cx="2832735" cy="243141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图片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" name="矩形 22"/>
          <p:cNvSpPr/>
          <p:nvPr/>
        </p:nvSpPr>
        <p:spPr>
          <a:xfrm>
            <a:off x="897890" y="567690"/>
            <a:ext cx="10851515" cy="605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 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</a:t>
            </a: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EDUKACIJA „DREVERNOS VĖTRUNGĖLĖ“</a:t>
            </a:r>
            <a:r>
              <a:rPr lang="lt-LT" altLang="x-none" sz="24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</a:t>
            </a:r>
            <a:endParaRPr lang="lt-LT" altLang="x-none" sz="2400" b="1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</a:t>
            </a:r>
            <a:r>
              <a:rPr lang="lt-LT" altLang="x-none" sz="2400" i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Klaipėdos rajono turizmo informacijos centras</a:t>
            </a: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 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</a:t>
            </a:r>
            <a:r>
              <a:rPr lang="lt-LT" altLang="x-none" sz="20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endParaRPr lang="lt-LT" altLang="x-none" sz="2400" b="1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</a:t>
            </a:r>
            <a:endParaRPr lang="lt-LT" altLang="x-none" sz="2000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0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</a:t>
            </a:r>
            <a:endParaRPr lang="lt-LT" altLang="x-none" sz="2000" b="1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endParaRPr lang="lt-LT" altLang="x-none" sz="2400" dirty="0" err="1">
              <a:solidFill>
                <a:schemeClr val="tx1"/>
              </a:solidFill>
              <a:latin typeface="Palatino Linotype" panose="02040502050505030304" pitchFamily="16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</a:t>
            </a:r>
            <a:r>
              <a:rPr lang="lt-LT" altLang="x-none" sz="20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   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" name="Picture 1" descr="IMG_4574(1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8250" y="3429000"/>
            <a:ext cx="3572510" cy="2750185"/>
          </a:xfrm>
          <a:prstGeom prst="rect">
            <a:avLst/>
          </a:prstGeom>
        </p:spPr>
      </p:pic>
      <p:pic>
        <p:nvPicPr>
          <p:cNvPr id="3" name="Picture 2" descr="IMG_4588(1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678045" y="2783840"/>
            <a:ext cx="3975100" cy="2816225"/>
          </a:xfrm>
          <a:prstGeom prst="rect">
            <a:avLst/>
          </a:prstGeom>
        </p:spPr>
      </p:pic>
      <p:pic>
        <p:nvPicPr>
          <p:cNvPr id="4" name="Picture 3" descr="IMG_4601(1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892415" y="2832735"/>
            <a:ext cx="3974465" cy="27178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图片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" name="矩形 22"/>
          <p:cNvSpPr/>
          <p:nvPr/>
        </p:nvSpPr>
        <p:spPr>
          <a:xfrm>
            <a:off x="897890" y="567690"/>
            <a:ext cx="10851515" cy="605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 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METODINIS RENGINYS 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„STICHIJŲ PASLAPTYS MAŽOSIOS LIETUVOS ŽEMĖJE“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 </a:t>
            </a:r>
            <a:r>
              <a:rPr lang="lt-LT" altLang="x-none" sz="2400" i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 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</a:t>
            </a:r>
            <a:r>
              <a:rPr lang="lt-LT" altLang="x-none" sz="20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endParaRPr lang="lt-LT" altLang="x-none" sz="2400" b="1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</a:t>
            </a:r>
            <a:endParaRPr lang="lt-LT" altLang="x-none" sz="2000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0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</a:t>
            </a:r>
            <a:endParaRPr lang="lt-LT" altLang="x-none" sz="2000" b="1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endParaRPr lang="lt-LT" altLang="x-none" sz="2400" dirty="0" err="1">
              <a:solidFill>
                <a:schemeClr val="tx1"/>
              </a:solidFill>
              <a:latin typeface="Palatino Linotype" panose="02040502050505030304" pitchFamily="16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</a:t>
            </a:r>
            <a:r>
              <a:rPr lang="lt-LT" altLang="x-none" sz="20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   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aveikslėlis 5">
            <a:extLst>
              <a:ext uri="{FF2B5EF4-FFF2-40B4-BE49-F238E27FC236}">
                <a16:creationId xmlns:a16="http://schemas.microsoft.com/office/drawing/2014/main" id="{351540EF-D387-4905-AFAB-922112C466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890" y="3118279"/>
            <a:ext cx="4308574" cy="3500326"/>
          </a:xfrm>
          <a:prstGeom prst="rect">
            <a:avLst/>
          </a:prstGeom>
        </p:spPr>
      </p:pic>
      <p:pic>
        <p:nvPicPr>
          <p:cNvPr id="8" name="Paveikslėlis 7">
            <a:extLst>
              <a:ext uri="{FF2B5EF4-FFF2-40B4-BE49-F238E27FC236}">
                <a16:creationId xmlns:a16="http://schemas.microsoft.com/office/drawing/2014/main" id="{B93CB67A-5F4C-4474-9753-6EBCC18BB2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455" y="3723279"/>
            <a:ext cx="3373306" cy="2567031"/>
          </a:xfrm>
          <a:prstGeom prst="rect">
            <a:avLst/>
          </a:prstGeom>
        </p:spPr>
      </p:pic>
      <p:pic>
        <p:nvPicPr>
          <p:cNvPr id="10" name="Paveikslėlis 9">
            <a:extLst>
              <a:ext uri="{FF2B5EF4-FFF2-40B4-BE49-F238E27FC236}">
                <a16:creationId xmlns:a16="http://schemas.microsoft.com/office/drawing/2014/main" id="{6B603D5F-1ECF-494F-94DC-FF22DEDF052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9752" y="2867001"/>
            <a:ext cx="2679508" cy="3751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3907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图片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" name="矩形 22"/>
          <p:cNvSpPr/>
          <p:nvPr/>
        </p:nvSpPr>
        <p:spPr>
          <a:xfrm>
            <a:off x="897890" y="567690"/>
            <a:ext cx="10851515" cy="605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 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ATVIRA VEIKLA „TYRINĖJU ŽEMĘ“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 </a:t>
            </a:r>
            <a:r>
              <a:rPr lang="lt-LT" altLang="x-none" sz="2400" i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 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</a:t>
            </a:r>
            <a:r>
              <a:rPr lang="lt-LT" altLang="x-none" sz="20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endParaRPr lang="lt-LT" altLang="x-none" sz="2400" b="1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</a:t>
            </a:r>
            <a:endParaRPr lang="lt-LT" altLang="x-none" sz="2000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0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</a:t>
            </a:r>
            <a:endParaRPr lang="lt-LT" altLang="x-none" sz="2000" b="1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endParaRPr lang="lt-LT" altLang="x-none" sz="2400" dirty="0" err="1">
              <a:solidFill>
                <a:schemeClr val="tx1"/>
              </a:solidFill>
              <a:latin typeface="Palatino Linotype" panose="02040502050505030304" pitchFamily="16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</a:t>
            </a:r>
            <a:r>
              <a:rPr lang="lt-LT" altLang="x-none" sz="20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   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" name="Paveikslėlis 2">
            <a:extLst>
              <a:ext uri="{FF2B5EF4-FFF2-40B4-BE49-F238E27FC236}">
                <a16:creationId xmlns:a16="http://schemas.microsoft.com/office/drawing/2014/main" id="{0C0AE665-7223-40CF-8883-C7F1D1F3C0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942" y="1765193"/>
            <a:ext cx="3334759" cy="2289561"/>
          </a:xfrm>
          <a:prstGeom prst="rect">
            <a:avLst/>
          </a:prstGeom>
        </p:spPr>
      </p:pic>
      <p:pic>
        <p:nvPicPr>
          <p:cNvPr id="5" name="Paveikslėlis 4">
            <a:extLst>
              <a:ext uri="{FF2B5EF4-FFF2-40B4-BE49-F238E27FC236}">
                <a16:creationId xmlns:a16="http://schemas.microsoft.com/office/drawing/2014/main" id="{E7FB1E23-DFCC-4EA7-BAFD-2EC7F478A1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757" y="758547"/>
            <a:ext cx="3760149" cy="2621746"/>
          </a:xfrm>
          <a:prstGeom prst="rect">
            <a:avLst/>
          </a:prstGeom>
        </p:spPr>
      </p:pic>
      <p:pic>
        <p:nvPicPr>
          <p:cNvPr id="9" name="Paveikslėlis 8">
            <a:extLst>
              <a:ext uri="{FF2B5EF4-FFF2-40B4-BE49-F238E27FC236}">
                <a16:creationId xmlns:a16="http://schemas.microsoft.com/office/drawing/2014/main" id="{CD5D22EB-1648-40EA-ACD4-E54A2EBF36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562" y="4174451"/>
            <a:ext cx="3334759" cy="2324456"/>
          </a:xfrm>
          <a:prstGeom prst="rect">
            <a:avLst/>
          </a:prstGeom>
        </p:spPr>
      </p:pic>
      <p:pic>
        <p:nvPicPr>
          <p:cNvPr id="12" name="Paveikslėlis 11">
            <a:extLst>
              <a:ext uri="{FF2B5EF4-FFF2-40B4-BE49-F238E27FC236}">
                <a16:creationId xmlns:a16="http://schemas.microsoft.com/office/drawing/2014/main" id="{786EF4D0-33E9-4C44-9594-CCA50C0C70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757" y="3757126"/>
            <a:ext cx="3760149" cy="271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182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图片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" name="矩形 22"/>
          <p:cNvSpPr/>
          <p:nvPr/>
        </p:nvSpPr>
        <p:spPr>
          <a:xfrm>
            <a:off x="897890" y="578671"/>
            <a:ext cx="10851515" cy="605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 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ATVIRA VEIKLA „ATRANDU VANDENĮ“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 </a:t>
            </a:r>
            <a:r>
              <a:rPr lang="lt-LT" altLang="x-none" sz="2400" i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 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</a:t>
            </a:r>
            <a:r>
              <a:rPr lang="lt-LT" altLang="x-none" sz="20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endParaRPr lang="lt-LT" altLang="x-none" sz="2400" b="1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</a:t>
            </a:r>
            <a:endParaRPr lang="lt-LT" altLang="x-none" sz="2000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0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</a:t>
            </a:r>
            <a:endParaRPr lang="lt-LT" altLang="x-none" sz="2000" b="1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endParaRPr lang="lt-LT" altLang="x-none" sz="2400" dirty="0" err="1">
              <a:solidFill>
                <a:schemeClr val="tx1"/>
              </a:solidFill>
              <a:latin typeface="Palatino Linotype" panose="02040502050505030304" pitchFamily="16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</a:t>
            </a:r>
            <a:r>
              <a:rPr lang="lt-LT" altLang="x-none" sz="20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   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Paveikslėlis 3">
            <a:extLst>
              <a:ext uri="{FF2B5EF4-FFF2-40B4-BE49-F238E27FC236}">
                <a16:creationId xmlns:a16="http://schemas.microsoft.com/office/drawing/2014/main" id="{7456E93B-DD18-4DC1-9757-A4B6A1159F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461" y="1646924"/>
            <a:ext cx="3238273" cy="2358640"/>
          </a:xfrm>
          <a:prstGeom prst="rect">
            <a:avLst/>
          </a:prstGeom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id="{5041DD23-2486-4D22-928D-ED5DD9F840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020" y="4138255"/>
            <a:ext cx="3238273" cy="2358640"/>
          </a:xfrm>
          <a:prstGeom prst="rect">
            <a:avLst/>
          </a:prstGeom>
        </p:spPr>
      </p:pic>
      <p:pic>
        <p:nvPicPr>
          <p:cNvPr id="15" name="Paveikslėlis 14">
            <a:extLst>
              <a:ext uri="{FF2B5EF4-FFF2-40B4-BE49-F238E27FC236}">
                <a16:creationId xmlns:a16="http://schemas.microsoft.com/office/drawing/2014/main" id="{A7F464E8-CCAA-4800-B59C-31B5B7C126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273" y="1071633"/>
            <a:ext cx="3657017" cy="2547173"/>
          </a:xfrm>
          <a:prstGeom prst="rect">
            <a:avLst/>
          </a:prstGeom>
        </p:spPr>
      </p:pic>
      <p:pic>
        <p:nvPicPr>
          <p:cNvPr id="17" name="Paveikslėlis 16">
            <a:extLst>
              <a:ext uri="{FF2B5EF4-FFF2-40B4-BE49-F238E27FC236}">
                <a16:creationId xmlns:a16="http://schemas.microsoft.com/office/drawing/2014/main" id="{1FA5FC6A-AAFF-4DF5-A74B-CC31DDF804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273" y="3943499"/>
            <a:ext cx="3657017" cy="2553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6194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图片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" name="矩形 22"/>
          <p:cNvSpPr/>
          <p:nvPr/>
        </p:nvSpPr>
        <p:spPr>
          <a:xfrm>
            <a:off x="897890" y="578671"/>
            <a:ext cx="10851515" cy="605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 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ATVIRA VEIKLA „IEŠKAU VĖJO“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 </a:t>
            </a:r>
            <a:r>
              <a:rPr lang="lt-LT" altLang="x-none" sz="2400" i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 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</a:t>
            </a:r>
            <a:r>
              <a:rPr lang="lt-LT" altLang="x-none" sz="20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endParaRPr lang="lt-LT" altLang="x-none" sz="2400" b="1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</a:t>
            </a:r>
            <a:endParaRPr lang="lt-LT" altLang="x-none" sz="2000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0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</a:t>
            </a:r>
            <a:endParaRPr lang="lt-LT" altLang="x-none" sz="2000" b="1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endParaRPr lang="lt-LT" altLang="x-none" sz="2400" dirty="0" err="1">
              <a:solidFill>
                <a:schemeClr val="tx1"/>
              </a:solidFill>
              <a:latin typeface="Palatino Linotype" panose="02040502050505030304" pitchFamily="16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</a:t>
            </a:r>
            <a:r>
              <a:rPr lang="lt-LT" altLang="x-none" sz="20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   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" name="Paveikslėlis 2">
            <a:extLst>
              <a:ext uri="{FF2B5EF4-FFF2-40B4-BE49-F238E27FC236}">
                <a16:creationId xmlns:a16="http://schemas.microsoft.com/office/drawing/2014/main" id="{2932E6E1-B066-44B3-92CE-740A98F851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402" y="1653873"/>
            <a:ext cx="3516771" cy="2321652"/>
          </a:xfrm>
          <a:prstGeom prst="rect">
            <a:avLst/>
          </a:prstGeom>
        </p:spPr>
      </p:pic>
      <p:pic>
        <p:nvPicPr>
          <p:cNvPr id="6" name="Paveikslėlis 5">
            <a:extLst>
              <a:ext uri="{FF2B5EF4-FFF2-40B4-BE49-F238E27FC236}">
                <a16:creationId xmlns:a16="http://schemas.microsoft.com/office/drawing/2014/main" id="{185881C4-DB67-44B1-9659-83081A2DFC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1092" y="1180666"/>
            <a:ext cx="3707935" cy="2492228"/>
          </a:xfrm>
          <a:prstGeom prst="rect">
            <a:avLst/>
          </a:prstGeom>
        </p:spPr>
      </p:pic>
      <p:pic>
        <p:nvPicPr>
          <p:cNvPr id="9" name="Paveikslėlis 8">
            <a:extLst>
              <a:ext uri="{FF2B5EF4-FFF2-40B4-BE49-F238E27FC236}">
                <a16:creationId xmlns:a16="http://schemas.microsoft.com/office/drawing/2014/main" id="{9AFBBAFA-2899-48E2-83D1-C1B0426387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633" y="4203939"/>
            <a:ext cx="3445080" cy="2250518"/>
          </a:xfrm>
          <a:prstGeom prst="rect">
            <a:avLst/>
          </a:prstGeom>
        </p:spPr>
      </p:pic>
      <p:pic>
        <p:nvPicPr>
          <p:cNvPr id="11" name="Paveikslėlis 10">
            <a:extLst>
              <a:ext uri="{FF2B5EF4-FFF2-40B4-BE49-F238E27FC236}">
                <a16:creationId xmlns:a16="http://schemas.microsoft.com/office/drawing/2014/main" id="{985018A2-7A46-4E80-96AF-74F5F812E7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1092" y="3962229"/>
            <a:ext cx="3707934" cy="2492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8554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图片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" name="矩形 22"/>
          <p:cNvSpPr/>
          <p:nvPr/>
        </p:nvSpPr>
        <p:spPr>
          <a:xfrm>
            <a:off x="864334" y="567690"/>
            <a:ext cx="10851515" cy="605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 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dirty="0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</a:t>
            </a:r>
            <a:r>
              <a:rPr lang="lt-LT" altLang="x-none" sz="24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REZULTATŲ APIBENDRINIMAS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endParaRPr lang="lt-LT" altLang="x-none" sz="1600" b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•</a:t>
            </a:r>
            <a:r>
              <a:rPr lang="lt-LT" altLang="x-none" sz="2400" dirty="0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</a:t>
            </a:r>
            <a:r>
              <a:rPr lang="lt-LT" altLang="x-none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Įgyvendintos visos numatytos projekto priemonės;</a:t>
            </a:r>
          </a:p>
          <a:p>
            <a:pPr defTabSz="457200">
              <a:lnSpc>
                <a:spcPct val="90000"/>
              </a:lnSpc>
              <a:spcBef>
                <a:spcPts val="1800"/>
              </a:spcBef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•  </a:t>
            </a:r>
            <a:r>
              <a:rPr lang="lt-LT" altLang="x-none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Įsisavintos visos projekto lėšos;</a:t>
            </a:r>
          </a:p>
          <a:p>
            <a:pPr defTabSz="457200">
              <a:lnSpc>
                <a:spcPct val="90000"/>
              </a:lnSpc>
              <a:spcBef>
                <a:spcPts val="1800"/>
              </a:spcBef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•  </a:t>
            </a:r>
            <a:r>
              <a:rPr lang="lt-LT" altLang="x-none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Užmegztas glaudus ryšys su projekto partneriais;</a:t>
            </a:r>
          </a:p>
          <a:p>
            <a:pPr defTabSz="457200">
              <a:lnSpc>
                <a:spcPct val="90000"/>
              </a:lnSpc>
              <a:spcBef>
                <a:spcPts val="1800"/>
              </a:spcBef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</a:t>
            </a:r>
            <a:r>
              <a:rPr lang="lt-LT" altLang="x-none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• </a:t>
            </a:r>
            <a:r>
              <a:rPr lang="lt-LT" altLang="x-none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Aktyviai vykdyta projekto sklaida;</a:t>
            </a:r>
          </a:p>
          <a:p>
            <a:pPr defTabSz="457200">
              <a:lnSpc>
                <a:spcPct val="90000"/>
              </a:lnSpc>
              <a:spcBef>
                <a:spcPts val="1800"/>
              </a:spcBef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</a:t>
            </a:r>
            <a:r>
              <a:rPr lang="lt-LT" altLang="x-none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• </a:t>
            </a:r>
            <a:r>
              <a:rPr lang="lt-LT" altLang="x-none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Visų projekto veiklų metu dalyvavo apie 267 dalyvių.</a:t>
            </a:r>
          </a:p>
          <a:p>
            <a:pPr defTabSz="457200">
              <a:lnSpc>
                <a:spcPct val="90000"/>
              </a:lnSpc>
              <a:spcBef>
                <a:spcPts val="1800"/>
              </a:spcBef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 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 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</a:t>
            </a:r>
            <a:r>
              <a:rPr lang="lt-LT" altLang="x-none" sz="20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endParaRPr lang="lt-LT" altLang="x-none" sz="2400" b="1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</a:t>
            </a:r>
            <a:endParaRPr lang="lt-LT" altLang="x-none" sz="2000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0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</a:t>
            </a:r>
            <a:endParaRPr lang="lt-LT" altLang="x-none" sz="2000" b="1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endParaRPr lang="lt-LT" altLang="x-none" sz="2400" dirty="0" err="1">
              <a:solidFill>
                <a:schemeClr val="tx1"/>
              </a:solidFill>
              <a:latin typeface="Palatino Linotype" panose="02040502050505030304" pitchFamily="16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</a:t>
            </a:r>
            <a:r>
              <a:rPr lang="lt-LT" altLang="x-none" sz="20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   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图片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8194" name="组合 21"/>
          <p:cNvGrpSpPr/>
          <p:nvPr/>
        </p:nvGrpSpPr>
        <p:grpSpPr>
          <a:xfrm>
            <a:off x="-114300" y="400425"/>
            <a:ext cx="12306300" cy="5921000"/>
            <a:chOff x="-114301" y="164439"/>
            <a:chExt cx="12306301" cy="766629"/>
          </a:xfrm>
        </p:grpSpPr>
        <p:sp>
          <p:nvSpPr>
            <p:cNvPr id="23" name="矩形 22"/>
            <p:cNvSpPr/>
            <p:nvPr/>
          </p:nvSpPr>
          <p:spPr>
            <a:xfrm>
              <a:off x="1074737" y="183526"/>
              <a:ext cx="11117263" cy="747542"/>
            </a:xfrm>
            <a:prstGeom prst="rect">
              <a:avLst/>
            </a:prstGeom>
            <a:solidFill>
              <a:srgbClr val="FFFFFF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lt-LT" altLang="zh-CN" sz="2800" b="1" i="1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charset="0"/>
                  <a:ea typeface="+mn-ea"/>
                  <a:cs typeface="Times New Roman" panose="02020603050405020304" charset="0"/>
                </a:rPr>
                <a:t>Puoselėkime savo krašto kultūrą,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lt-LT" altLang="zh-CN" sz="2800" b="1" i="1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charset="0"/>
                  <a:ea typeface="+mn-ea"/>
                  <a:cs typeface="Times New Roman" panose="02020603050405020304" charset="0"/>
                </a:rPr>
                <a:t>tęsdami ir kurdami tradicijas šiandien...</a:t>
              </a:r>
            </a:p>
          </p:txBody>
        </p:sp>
        <p:sp>
          <p:nvSpPr>
            <p:cNvPr id="25" name="矩形 24"/>
            <p:cNvSpPr/>
            <p:nvPr/>
          </p:nvSpPr>
          <p:spPr>
            <a:xfrm>
              <a:off x="-114301" y="164439"/>
              <a:ext cx="331788" cy="747542"/>
            </a:xfrm>
            <a:prstGeom prst="rect">
              <a:avLst/>
            </a:prstGeom>
            <a:solidFill>
              <a:srgbClr val="FFFFFF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2A7B7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图片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" name="矩形 22"/>
          <p:cNvSpPr/>
          <p:nvPr/>
        </p:nvSpPr>
        <p:spPr>
          <a:xfrm>
            <a:off x="897890" y="567690"/>
            <a:ext cx="10851515" cy="605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 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 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 </a:t>
            </a: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PROJEKTO IDĖJA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 </a:t>
            </a:r>
            <a:r>
              <a:rPr lang="lt-LT" altLang="x-none" sz="24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Netradicinėmis priemonėmis organizuojant kūrybines dirbtuves, edukacijas, 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pamokėles, metodinę dieną, kurdami aplinkas supažindinti vaikus su pamario krašto 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stichijomis: vėju, vandeniu, žeme. 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0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</a:t>
            </a:r>
            <a:endParaRPr lang="lt-LT" altLang="x-none" sz="2000" b="1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endParaRPr lang="lt-LT" altLang="x-none" sz="2400" dirty="0" err="1">
              <a:solidFill>
                <a:schemeClr val="tx1"/>
              </a:solidFill>
              <a:latin typeface="Palatino Linotype" panose="02040502050505030304" pitchFamily="16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</a:t>
            </a:r>
            <a:r>
              <a:rPr lang="lt-LT" altLang="x-none" sz="20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   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图片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" name="矩形 22"/>
          <p:cNvSpPr/>
          <p:nvPr/>
        </p:nvSpPr>
        <p:spPr>
          <a:xfrm>
            <a:off x="897890" y="567690"/>
            <a:ext cx="10851515" cy="605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 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 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 </a:t>
            </a: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PROJEKTO PARTNERIAI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</a:t>
            </a:r>
            <a:r>
              <a:rPr lang="lt-LT" altLang="x-none" sz="20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● </a:t>
            </a:r>
            <a:r>
              <a:rPr lang="lt-LT" altLang="x-none" sz="2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Drevernos bendruomenė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0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● </a:t>
            </a:r>
            <a:r>
              <a:rPr lang="lt-LT" altLang="x-none" sz="2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Klaipėdos rajono savivaldybės J. </a:t>
            </a:r>
            <a:r>
              <a:rPr lang="lt-LT" altLang="x-none" sz="24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Lankučio viešosios bibliotekos Drevernos filialas </a:t>
            </a:r>
            <a:endParaRPr lang="lt-LT" altLang="x-none" sz="2400" b="1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</a:t>
            </a:r>
            <a:endParaRPr lang="lt-LT" altLang="x-none" sz="2000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0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</a:t>
            </a:r>
            <a:endParaRPr lang="lt-LT" altLang="x-none" sz="2000" b="1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endParaRPr lang="lt-LT" altLang="x-none" sz="2400" dirty="0" err="1">
              <a:solidFill>
                <a:schemeClr val="tx1"/>
              </a:solidFill>
              <a:latin typeface="Palatino Linotype" panose="02040502050505030304" pitchFamily="16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</a:t>
            </a:r>
            <a:r>
              <a:rPr lang="lt-LT" altLang="x-none" sz="20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   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图片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" name="矩形 22"/>
          <p:cNvSpPr/>
          <p:nvPr/>
        </p:nvSpPr>
        <p:spPr>
          <a:xfrm>
            <a:off x="897890" y="567690"/>
            <a:ext cx="10851515" cy="605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 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 </a:t>
            </a: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ĮGYVENDINTOS VEIKLOS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 </a:t>
            </a:r>
            <a:r>
              <a:rPr lang="lt-LT" altLang="x-none" sz="20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● </a:t>
            </a:r>
            <a:r>
              <a:rPr lang="lt-LT" altLang="x-none" sz="24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Kūrėme pažintinę edukacinę aplinką, supažindinančią vaikus su pamario krašto gamta ir simbolika;</a:t>
            </a:r>
            <a:endParaRPr lang="lt-LT" altLang="x-none" sz="2400" b="1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 </a:t>
            </a:r>
            <a:r>
              <a:rPr lang="lt-LT" altLang="x-none" sz="24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● Bendradarbiaudami su Klaipėdos r. savivaldybės J. </a:t>
            </a:r>
            <a:r>
              <a:rPr lang="lt-LT" altLang="x-none" sz="2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Lankučio viešosios bibliotekos Drevernos filialu dalyvavome pamokėlėse „Mokomės </a:t>
            </a:r>
            <a:r>
              <a:rPr lang="lt-LT" altLang="x-none" sz="24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šišioniškai</a:t>
            </a:r>
            <a:r>
              <a:rPr lang="lt-LT" altLang="x-none" sz="2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“ ir kitoje edukacinėje-kultūrinėje veikloje;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 ● Organizavome šeimų kūrybines dirbtuves „Pamario ženklai“ ir sukurtais darbais puošėme darželio bei Drevernos bendruomenės erdves; </a:t>
            </a:r>
            <a:endParaRPr lang="lt-LT" altLang="x-none" sz="2400" b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 </a:t>
            </a:r>
            <a:r>
              <a:rPr lang="lt-LT" altLang="x-none" sz="24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● Ugdytiniams organizavome edukacijas: „Kurėnas – žvejo namai“, „Pasigamink žuvytę“, „Drevernos vėtrungėlė“;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 ● Rengėme metodinį renginį </a:t>
            </a:r>
            <a:r>
              <a:rPr lang="lt-LT" altLang="x-none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„Vėjo, </a:t>
            </a:r>
            <a:r>
              <a:rPr lang="lt-LT" altLang="x-none" sz="2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vandens ir žemės paslaptys“.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endParaRPr lang="lt-LT" altLang="x-none" sz="2400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0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</a:t>
            </a:r>
            <a:endParaRPr lang="lt-LT" altLang="x-none" sz="2000" b="1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endParaRPr lang="lt-LT" altLang="x-none" sz="2400" dirty="0" err="1">
              <a:solidFill>
                <a:schemeClr val="tx1"/>
              </a:solidFill>
              <a:latin typeface="Palatino Linotype" panose="02040502050505030304" pitchFamily="16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</a:t>
            </a:r>
            <a:r>
              <a:rPr lang="lt-LT" altLang="x-none" sz="20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   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图片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" name="矩形 22"/>
          <p:cNvSpPr/>
          <p:nvPr/>
        </p:nvSpPr>
        <p:spPr>
          <a:xfrm>
            <a:off x="897890" y="567690"/>
            <a:ext cx="10851515" cy="605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 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 </a:t>
            </a: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PAŽINTINĖS APLINKOS KŪRIMAS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 </a:t>
            </a:r>
            <a:r>
              <a:rPr lang="lt-LT" altLang="x-none" sz="2400" i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Vėtrungės</a:t>
            </a:r>
            <a:endParaRPr lang="lt-LT" altLang="x-none" sz="2400" b="1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 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</a:t>
            </a:r>
            <a:r>
              <a:rPr lang="lt-LT" altLang="x-none" sz="20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endParaRPr lang="lt-LT" altLang="x-none" sz="2400" b="1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</a:t>
            </a:r>
            <a:endParaRPr lang="lt-LT" altLang="x-none" sz="2000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0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</a:t>
            </a:r>
            <a:endParaRPr lang="lt-LT" altLang="x-none" sz="2000" b="1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endParaRPr lang="lt-LT" altLang="x-none" sz="2400" dirty="0" err="1">
              <a:solidFill>
                <a:schemeClr val="tx1"/>
              </a:solidFill>
              <a:latin typeface="Palatino Linotype" panose="02040502050505030304" pitchFamily="16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</a:t>
            </a:r>
            <a:r>
              <a:rPr lang="lt-LT" altLang="x-none" sz="20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   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Paveikslėlis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229" y="2852257"/>
            <a:ext cx="2492392" cy="2610570"/>
          </a:xfrm>
          <a:prstGeom prst="rect">
            <a:avLst/>
          </a:prstGeom>
        </p:spPr>
      </p:pic>
      <p:pic>
        <p:nvPicPr>
          <p:cNvPr id="7" name="Paveikslėlis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7469" y="3273299"/>
            <a:ext cx="3378899" cy="2189528"/>
          </a:xfrm>
          <a:prstGeom prst="rect">
            <a:avLst/>
          </a:prstGeom>
        </p:spPr>
      </p:pic>
      <p:pic>
        <p:nvPicPr>
          <p:cNvPr id="4" name="Paveikslėlis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128" y="989902"/>
            <a:ext cx="2282240" cy="1862355"/>
          </a:xfrm>
          <a:prstGeom prst="rect">
            <a:avLst/>
          </a:prstGeom>
        </p:spPr>
      </p:pic>
      <p:pic>
        <p:nvPicPr>
          <p:cNvPr id="2" name="Picture 1" descr="IMG_2913(1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4615" y="3273425"/>
            <a:ext cx="3249930" cy="218948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图片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" name="矩形 22"/>
          <p:cNvSpPr/>
          <p:nvPr/>
        </p:nvSpPr>
        <p:spPr>
          <a:xfrm>
            <a:off x="897890" y="567690"/>
            <a:ext cx="10851515" cy="605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 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 </a:t>
            </a: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PAŽINTINĖS APLINKOS KŪRIMAS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 </a:t>
            </a:r>
            <a:r>
              <a:rPr lang="lt-LT" altLang="x-none" sz="2400" i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Edukaciniai tentai</a:t>
            </a:r>
            <a:endParaRPr lang="lt-LT" altLang="x-none" sz="2400" b="1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 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</a:t>
            </a:r>
            <a:r>
              <a:rPr lang="lt-LT" altLang="x-none" sz="20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endParaRPr lang="lt-LT" altLang="x-none" sz="2400" b="1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</a:t>
            </a:r>
            <a:endParaRPr lang="lt-LT" altLang="x-none" sz="2000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0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</a:t>
            </a:r>
            <a:endParaRPr lang="lt-LT" altLang="x-none" sz="2000" b="1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endParaRPr lang="lt-LT" altLang="x-none" sz="2400" dirty="0" err="1">
              <a:solidFill>
                <a:schemeClr val="tx1"/>
              </a:solidFill>
              <a:latin typeface="Palatino Linotype" panose="02040502050505030304" pitchFamily="16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</a:t>
            </a:r>
            <a:r>
              <a:rPr lang="lt-LT" altLang="x-none" sz="20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   </a:t>
            </a:r>
            <a:endParaRPr kumimoji="0" lang="en-US" altLang="zh-CN" sz="2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" name="Picture 1" descr="IMG_4481(1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889635" y="3026410"/>
            <a:ext cx="3707130" cy="2950845"/>
          </a:xfrm>
          <a:prstGeom prst="rect">
            <a:avLst/>
          </a:prstGeom>
        </p:spPr>
      </p:pic>
      <p:pic>
        <p:nvPicPr>
          <p:cNvPr id="3" name="Picture 2" descr="IMG_4482(1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130040" y="3093720"/>
            <a:ext cx="3707130" cy="2815590"/>
          </a:xfrm>
          <a:prstGeom prst="rect">
            <a:avLst/>
          </a:prstGeom>
        </p:spPr>
      </p:pic>
      <p:pic>
        <p:nvPicPr>
          <p:cNvPr id="4" name="Picture 3" descr="IMG_4483(1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8270" y="1560830"/>
            <a:ext cx="3573145" cy="2278380"/>
          </a:xfrm>
          <a:prstGeom prst="rect">
            <a:avLst/>
          </a:prstGeom>
        </p:spPr>
      </p:pic>
      <p:pic>
        <p:nvPicPr>
          <p:cNvPr id="5" name="Picture 4" descr="IMG_4485 (1)(1)(1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8270" y="4013835"/>
            <a:ext cx="3581400" cy="234124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图片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" name="矩形 22"/>
          <p:cNvSpPr/>
          <p:nvPr/>
        </p:nvSpPr>
        <p:spPr>
          <a:xfrm>
            <a:off x="897890" y="567690"/>
            <a:ext cx="10851515" cy="605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 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 </a:t>
            </a: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ŠEIMŲ KŪRYBINĖS DIRBTUVĖS „PAMARIO ŽENKLAI“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</a:t>
            </a:r>
            <a:r>
              <a:rPr lang="lt-LT" altLang="x-none" sz="2400" i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Bendradarbiavimas su šeima</a:t>
            </a:r>
            <a:endParaRPr lang="lt-LT" altLang="x-none" sz="2400" b="1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 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</a:t>
            </a:r>
            <a:r>
              <a:rPr lang="lt-LT" altLang="x-none" sz="20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endParaRPr lang="lt-LT" altLang="x-none" sz="2400" b="1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</a:t>
            </a:r>
            <a:endParaRPr lang="lt-LT" altLang="x-none" sz="2000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0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</a:t>
            </a:r>
            <a:endParaRPr lang="lt-LT" altLang="x-none" sz="2000" b="1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endParaRPr lang="lt-LT" altLang="x-none" sz="2400" dirty="0" err="1">
              <a:solidFill>
                <a:schemeClr val="tx1"/>
              </a:solidFill>
              <a:latin typeface="Palatino Linotype" panose="02040502050505030304" pitchFamily="16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</a:t>
            </a:r>
            <a:r>
              <a:rPr lang="lt-LT" altLang="x-none" sz="20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   </a:t>
            </a:r>
            <a:endParaRPr kumimoji="0" lang="en-US" altLang="zh-CN" sz="2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Picture 3" descr="att.6i0TF3c7OU2W2Fb3ifFP7eWITT5DiqDu20Ffw0attOc(1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3345" y="2240280"/>
            <a:ext cx="3055620" cy="4222750"/>
          </a:xfrm>
          <a:prstGeom prst="rect">
            <a:avLst/>
          </a:prstGeom>
        </p:spPr>
      </p:pic>
      <p:pic>
        <p:nvPicPr>
          <p:cNvPr id="5" name="Picture 4" descr="att.5yTD_4p4Hqe7nxuOVM0GNsd58yvGCfamqxJsD50dFrk(1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9150" y="2239645"/>
            <a:ext cx="3058160" cy="4222750"/>
          </a:xfrm>
          <a:prstGeom prst="rect">
            <a:avLst/>
          </a:prstGeom>
        </p:spPr>
      </p:pic>
      <p:pic>
        <p:nvPicPr>
          <p:cNvPr id="6" name="Picture 5" descr="att.cwxuJW3IUCuIIITRvqgYPtkAEUSUjJNptS03Eh0uYFg(1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7495" y="2239010"/>
            <a:ext cx="3162300" cy="422338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图片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" name="矩形 22"/>
          <p:cNvSpPr/>
          <p:nvPr/>
        </p:nvSpPr>
        <p:spPr>
          <a:xfrm>
            <a:off x="897890" y="567690"/>
            <a:ext cx="10851515" cy="605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 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 </a:t>
            </a: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ŠEIMŲ KŪRYBINĖS DIRBTUVĖS „PAMARIO ŽENKLAI“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</a:t>
            </a:r>
            <a:r>
              <a:rPr lang="lt-LT" altLang="x-none" sz="2400" i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Bendradarbiavimas su šeima</a:t>
            </a:r>
            <a:endParaRPr lang="lt-LT" altLang="x-none" sz="2400" b="1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 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</a:t>
            </a:r>
            <a:r>
              <a:rPr lang="lt-LT" altLang="x-none" sz="20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endParaRPr lang="lt-LT" altLang="x-none" sz="2400" b="1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</a:t>
            </a:r>
            <a:endParaRPr lang="lt-LT" altLang="x-none" sz="2000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0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</a:t>
            </a:r>
            <a:endParaRPr lang="lt-LT" altLang="x-none" sz="2000" b="1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endParaRPr lang="lt-LT" altLang="x-none" sz="2400" dirty="0" err="1">
              <a:solidFill>
                <a:schemeClr val="tx1"/>
              </a:solidFill>
              <a:latin typeface="Palatino Linotype" panose="02040502050505030304" pitchFamily="16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</a:t>
            </a:r>
            <a:r>
              <a:rPr lang="lt-LT" altLang="x-none" sz="20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   </a:t>
            </a:r>
            <a:endParaRPr kumimoji="0" lang="en-US" altLang="zh-CN" sz="2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" name="Picture 1" descr="att.EAtUQAqDXulPjbC6B9FNoH1uNmnjnfcbvfuaW-53NcE(1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4275" y="2198370"/>
            <a:ext cx="3305810" cy="4269105"/>
          </a:xfrm>
          <a:prstGeom prst="rect">
            <a:avLst/>
          </a:prstGeom>
        </p:spPr>
      </p:pic>
      <p:pic>
        <p:nvPicPr>
          <p:cNvPr id="3" name="Picture 2" descr="att.I2_JGszJNmYLcQ5GytV7LwTcSX1jB0qR0jBs40SjWsk(1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4875" y="2198370"/>
            <a:ext cx="3314700" cy="4278630"/>
          </a:xfrm>
          <a:prstGeom prst="rect">
            <a:avLst/>
          </a:prstGeom>
        </p:spPr>
      </p:pic>
      <p:pic>
        <p:nvPicPr>
          <p:cNvPr id="7" name="Picture 6" descr="att.wLabjQh2gpFItYKYUId5jT1tSZwgliLxiK9Lnt92VZg(1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8485" y="2198370"/>
            <a:ext cx="3222625" cy="427926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772</Words>
  <Application>Microsoft Office PowerPoint</Application>
  <PresentationFormat>Plačiaekranė</PresentationFormat>
  <Paragraphs>250</Paragraphs>
  <Slides>27</Slides>
  <Notes>0</Notes>
  <HiddenSlides>0</HiddenSlides>
  <MMClips>0</MMClips>
  <ScaleCrop>false</ScaleCrop>
  <HeadingPairs>
    <vt:vector size="6" baseType="variant">
      <vt:variant>
        <vt:lpstr>Naudojami šriftai</vt:lpstr>
      </vt:variant>
      <vt:variant>
        <vt:i4>8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27</vt:i4>
      </vt:variant>
    </vt:vector>
  </HeadingPairs>
  <TitlesOfParts>
    <vt:vector size="36" baseType="lpstr">
      <vt:lpstr>Microsoft YaHei</vt:lpstr>
      <vt:lpstr>宋体</vt:lpstr>
      <vt:lpstr>宋体</vt:lpstr>
      <vt:lpstr>Arial</vt:lpstr>
      <vt:lpstr>Calibri</vt:lpstr>
      <vt:lpstr>Calibri Light</vt:lpstr>
      <vt:lpstr>Palatino Linotype</vt:lpstr>
      <vt:lpstr>Times New Roman</vt:lpstr>
      <vt:lpstr>Office Theme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占曼琼</dc:creator>
  <cp:lastModifiedBy>Windows User</cp:lastModifiedBy>
  <cp:revision>82</cp:revision>
  <cp:lastPrinted>2026-01-21T09:47:39Z</cp:lastPrinted>
  <dcterms:created xsi:type="dcterms:W3CDTF">2015-11-28T07:49:00Z</dcterms:created>
  <dcterms:modified xsi:type="dcterms:W3CDTF">2026-01-21T09:48:01Z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1033-12.2.0.23155</vt:lpwstr>
  </property>
  <property fmtid="{D5CDD505-2E9C-101B-9397-08002B2CF9AE}" pid="3" name="ICV">
    <vt:lpwstr>1C7EF51BC54D4CE382576B167C725AF6_13</vt:lpwstr>
  </property>
</Properties>
</file>