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svg" ContentType="image/svg+xml"/>
  <Default Extension="png" ContentType="image/png"/>
  <Default Extension="jpeg" ContentType="image/jpeg"/>
  <Default Extension="fntdata" ContentType="application/x-fontdata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Relationship Type="http://schemas.openxmlformats.org/package/2006/relationships/metadata/thumbnail" Target="/docProps/thumbnail.jpeg" Id="rId2" /><Relationship Type="http://schemas.openxmlformats.org/package/2006/relationships/metadata/core-properties" Target="/docProps/core.xml" Id="rId3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true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Coiny" panose="02000903060500060000" charset="1"/>
      <p:regular r:id="rId22"/>
    </p:embeddedFont>
    <p:embeddedFont>
      <p:font typeface="Fibre" panose="02000506060000020004" charset="1"/>
      <p:regular r:id="rId23"/>
    </p:embeddedFont>
    <p:embeddedFont>
      <p:font typeface="Comic Sans Bold" panose="03000902030302020204" charset="1"/>
      <p:regular r:id="rId24"/>
    </p:embeddedFont>
    <p:embeddedFont>
      <p:font typeface="Times New Roman MT Bold" panose="02030802070405020303" charset="1"/>
      <p:regular r:id="rId25"/>
    </p:embeddedFont>
    <p:embeddedFont>
      <p:font typeface="Times New Roman MT" panose="02030502070405020303" charset="1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presProps" Target="/ppt/presProps.xml" Id="rId2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font" Target="/ppt/fonts/font22.fntdata" Id="rId22" /><Relationship Type="http://schemas.openxmlformats.org/officeDocument/2006/relationships/font" Target="/ppt/fonts/font23.fntdata" Id="rId23" /><Relationship Type="http://schemas.openxmlformats.org/officeDocument/2006/relationships/font" Target="/ppt/fonts/font24.fntdata" Id="rId24" /><Relationship Type="http://schemas.openxmlformats.org/officeDocument/2006/relationships/font" Target="/ppt/fonts/font25.fntdata" Id="rId25" /><Relationship Type="http://schemas.openxmlformats.org/officeDocument/2006/relationships/font" Target="/ppt/fonts/font26.fntdata" Id="rId26" /><Relationship Type="http://schemas.openxmlformats.org/officeDocument/2006/relationships/viewProps" Target="/ppt/viewProps.xml" Id="rId3" /><Relationship Type="http://schemas.openxmlformats.org/officeDocument/2006/relationships/theme" Target="/ppt/theme/theme1.xml" Id="rId4" /><Relationship Type="http://schemas.openxmlformats.org/officeDocument/2006/relationships/tableStyles" Target="/ppt/tableStyles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2" /><Relationship Type="http://schemas.openxmlformats.org/officeDocument/2006/relationships/slideLayout" Target="/ppt/slideLayouts/slideLayout7.xml" Id="rId7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jpeg" Id="rId2" /><Relationship Type="http://schemas.openxmlformats.org/officeDocument/2006/relationships/image" Target="/ppt/media/image2.png" Id="rId3" /><Relationship Type="http://schemas.openxmlformats.org/officeDocument/2006/relationships/image" Target="/ppt/media/image3.png" Id="rId4" /><Relationship Type="http://schemas.openxmlformats.org/officeDocument/2006/relationships/image" Target="/ppt/media/image4.png" Id="rId5" /><Relationship Type="http://schemas.openxmlformats.org/officeDocument/2006/relationships/image" Target="/ppt/media/image5.png" Id="rId6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3.svg" Id="rId10" /><Relationship Type="http://schemas.openxmlformats.org/officeDocument/2006/relationships/image" Target="/ppt/media/image74.png" Id="rId11" /><Relationship Type="http://schemas.openxmlformats.org/officeDocument/2006/relationships/image" Target="/ppt/media/image75.svg" Id="rId12" /><Relationship Type="http://schemas.openxmlformats.org/officeDocument/2006/relationships/image" Target="/ppt/media/image47.png" Id="rId13" /><Relationship Type="http://schemas.openxmlformats.org/officeDocument/2006/relationships/image" Target="/ppt/media/image48.svg" Id="rId14" /><Relationship Type="http://schemas.openxmlformats.org/officeDocument/2006/relationships/image" Target="/ppt/media/image6.png" Id="rId2" /><Relationship Type="http://schemas.openxmlformats.org/officeDocument/2006/relationships/image" Target="/ppt/media/image66.png" Id="rId3" /><Relationship Type="http://schemas.openxmlformats.org/officeDocument/2006/relationships/image" Target="/ppt/media/image67.jpeg" Id="rId4" /><Relationship Type="http://schemas.openxmlformats.org/officeDocument/2006/relationships/image" Target="/ppt/media/image68.jpeg" Id="rId5" /><Relationship Type="http://schemas.openxmlformats.org/officeDocument/2006/relationships/image" Target="/ppt/media/image69.jpeg" Id="rId6" /><Relationship Type="http://schemas.openxmlformats.org/officeDocument/2006/relationships/image" Target="/ppt/media/image70.png" Id="rId7" /><Relationship Type="http://schemas.openxmlformats.org/officeDocument/2006/relationships/image" Target="/ppt/media/image71.png" Id="rId8" /><Relationship Type="http://schemas.openxmlformats.org/officeDocument/2006/relationships/image" Target="/ppt/media/image72.png" Id="rId9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7.png" Id="rId10" /><Relationship Type="http://schemas.openxmlformats.org/officeDocument/2006/relationships/image" Target="/ppt/media/image48.svg" Id="rId11" /><Relationship Type="http://schemas.openxmlformats.org/officeDocument/2006/relationships/image" Target="/ppt/media/image6.png" Id="rId2" /><Relationship Type="http://schemas.openxmlformats.org/officeDocument/2006/relationships/image" Target="/ppt/media/image76.png" Id="rId3" /><Relationship Type="http://schemas.openxmlformats.org/officeDocument/2006/relationships/image" Target="/ppt/media/image77.jpeg" Id="rId4" /><Relationship Type="http://schemas.openxmlformats.org/officeDocument/2006/relationships/image" Target="/ppt/media/image78.jpeg" Id="rId5" /><Relationship Type="http://schemas.openxmlformats.org/officeDocument/2006/relationships/image" Target="/ppt/media/image79.png" Id="rId6" /><Relationship Type="http://schemas.openxmlformats.org/officeDocument/2006/relationships/image" Target="/ppt/media/image80.png" Id="rId7" /><Relationship Type="http://schemas.openxmlformats.org/officeDocument/2006/relationships/image" Target="/ppt/media/image81.png" Id="rId8" /><Relationship Type="http://schemas.openxmlformats.org/officeDocument/2006/relationships/image" Target="/ppt/media/image82.svg" Id="rId9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7.png" Id="rId10" /><Relationship Type="http://schemas.openxmlformats.org/officeDocument/2006/relationships/image" Target="/ppt/media/image48.svg" Id="rId11" /><Relationship Type="http://schemas.openxmlformats.org/officeDocument/2006/relationships/image" Target="/ppt/media/image6.png" Id="rId2" /><Relationship Type="http://schemas.openxmlformats.org/officeDocument/2006/relationships/image" Target="/ppt/media/image83.jpeg" Id="rId3" /><Relationship Type="http://schemas.openxmlformats.org/officeDocument/2006/relationships/image" Target="/ppt/media/image84.jpeg" Id="rId4" /><Relationship Type="http://schemas.openxmlformats.org/officeDocument/2006/relationships/image" Target="/ppt/media/image85.png" Id="rId5" /><Relationship Type="http://schemas.openxmlformats.org/officeDocument/2006/relationships/image" Target="/ppt/media/image86.jpeg" Id="rId6" /><Relationship Type="http://schemas.openxmlformats.org/officeDocument/2006/relationships/image" Target="/ppt/media/image87.png" Id="rId7" /><Relationship Type="http://schemas.openxmlformats.org/officeDocument/2006/relationships/image" Target="/ppt/media/image88.png" Id="rId8" /><Relationship Type="http://schemas.openxmlformats.org/officeDocument/2006/relationships/image" Target="/ppt/media/image89.svg" Id="rId9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97.svg" Id="rId10" /><Relationship Type="http://schemas.openxmlformats.org/officeDocument/2006/relationships/image" Target="/ppt/media/image98.png" Id="rId11" /><Relationship Type="http://schemas.openxmlformats.org/officeDocument/2006/relationships/image" Target="/ppt/media/image99.svg" Id="rId12" /><Relationship Type="http://schemas.openxmlformats.org/officeDocument/2006/relationships/image" Target="/ppt/media/image100.png" Id="rId13" /><Relationship Type="http://schemas.openxmlformats.org/officeDocument/2006/relationships/image" Target="/ppt/media/image101.svg" Id="rId14" /><Relationship Type="http://schemas.openxmlformats.org/officeDocument/2006/relationships/image" Target="/ppt/media/image47.png" Id="rId15" /><Relationship Type="http://schemas.openxmlformats.org/officeDocument/2006/relationships/image" Target="/ppt/media/image48.svg" Id="rId16" /><Relationship Type="http://schemas.openxmlformats.org/officeDocument/2006/relationships/image" Target="/ppt/media/image6.png" Id="rId2" /><Relationship Type="http://schemas.openxmlformats.org/officeDocument/2006/relationships/image" Target="/ppt/media/image90.jpeg" Id="rId3" /><Relationship Type="http://schemas.openxmlformats.org/officeDocument/2006/relationships/image" Target="/ppt/media/image91.png" Id="rId4" /><Relationship Type="http://schemas.openxmlformats.org/officeDocument/2006/relationships/image" Target="/ppt/media/image92.jpeg" Id="rId5" /><Relationship Type="http://schemas.openxmlformats.org/officeDocument/2006/relationships/image" Target="/ppt/media/image93.jpeg" Id="rId6" /><Relationship Type="http://schemas.openxmlformats.org/officeDocument/2006/relationships/image" Target="/ppt/media/image94.png" Id="rId7" /><Relationship Type="http://schemas.openxmlformats.org/officeDocument/2006/relationships/image" Target="/ppt/media/image95.png" Id="rId8" /><Relationship Type="http://schemas.openxmlformats.org/officeDocument/2006/relationships/image" Target="/ppt/media/image96.png" Id="rId9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9.svg" Id="rId10" /><Relationship Type="http://schemas.openxmlformats.org/officeDocument/2006/relationships/image" Target="/ppt/media/image110.png" Id="rId11" /><Relationship Type="http://schemas.openxmlformats.org/officeDocument/2006/relationships/image" Target="/ppt/media/image111.svg" Id="rId12" /><Relationship Type="http://schemas.openxmlformats.org/officeDocument/2006/relationships/image" Target="/ppt/media/image112.png" Id="rId13" /><Relationship Type="http://schemas.openxmlformats.org/officeDocument/2006/relationships/image" Target="/ppt/media/image113.svg" Id="rId14" /><Relationship Type="http://schemas.openxmlformats.org/officeDocument/2006/relationships/image" Target="/ppt/media/image47.png" Id="rId15" /><Relationship Type="http://schemas.openxmlformats.org/officeDocument/2006/relationships/image" Target="/ppt/media/image48.svg" Id="rId16" /><Relationship Type="http://schemas.openxmlformats.org/officeDocument/2006/relationships/image" Target="/ppt/media/image6.png" Id="rId2" /><Relationship Type="http://schemas.openxmlformats.org/officeDocument/2006/relationships/image" Target="/ppt/media/image102.jpeg" Id="rId3" /><Relationship Type="http://schemas.openxmlformats.org/officeDocument/2006/relationships/image" Target="/ppt/media/image103.jpeg" Id="rId4" /><Relationship Type="http://schemas.openxmlformats.org/officeDocument/2006/relationships/image" Target="/ppt/media/image104.jpeg" Id="rId5" /><Relationship Type="http://schemas.openxmlformats.org/officeDocument/2006/relationships/image" Target="/ppt/media/image105.png" Id="rId6" /><Relationship Type="http://schemas.openxmlformats.org/officeDocument/2006/relationships/image" Target="/ppt/media/image106.png" Id="rId7" /><Relationship Type="http://schemas.openxmlformats.org/officeDocument/2006/relationships/image" Target="/ppt/media/image107.png" Id="rId8" /><Relationship Type="http://schemas.openxmlformats.org/officeDocument/2006/relationships/image" Target="/ppt/media/image108.png" Id="rId9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.svg" Id="rId10" /><Relationship Type="http://schemas.openxmlformats.org/officeDocument/2006/relationships/image" Target="/ppt/media/image15.png" Id="rId11" /><Relationship Type="http://schemas.openxmlformats.org/officeDocument/2006/relationships/image" Target="/ppt/media/image16.svg" Id="rId12" /><Relationship Type="http://schemas.openxmlformats.org/officeDocument/2006/relationships/image" Target="/ppt/media/image19.png" Id="rId13" /><Relationship Type="http://schemas.openxmlformats.org/officeDocument/2006/relationships/image" Target="/ppt/media/image20.png" Id="rId14" /><Relationship Type="http://schemas.openxmlformats.org/officeDocument/2006/relationships/image" Target="/ppt/media/image21.svg" Id="rId15" /><Relationship Type="http://schemas.openxmlformats.org/officeDocument/2006/relationships/image" Target="/ppt/media/image114.png" Id="rId16" /><Relationship Type="http://schemas.openxmlformats.org/officeDocument/2006/relationships/image" Target="/ppt/media/image115.svg" Id="rId17" /><Relationship Type="http://schemas.openxmlformats.org/officeDocument/2006/relationships/image" Target="/ppt/media/image116.png" Id="rId18" /><Relationship Type="http://schemas.openxmlformats.org/officeDocument/2006/relationships/image" Target="/ppt/media/image117.svg" Id="rId19" /><Relationship Type="http://schemas.openxmlformats.org/officeDocument/2006/relationships/image" Target="/ppt/media/image6.png" Id="rId2" /><Relationship Type="http://schemas.openxmlformats.org/officeDocument/2006/relationships/image" Target="/ppt/media/image118.png" Id="rId20" /><Relationship Type="http://schemas.openxmlformats.org/officeDocument/2006/relationships/image" Target="/ppt/media/image119.svg" Id="rId21" /><Relationship Type="http://schemas.openxmlformats.org/officeDocument/2006/relationships/image" Target="/ppt/media/image120.png" Id="rId22" /><Relationship Type="http://schemas.openxmlformats.org/officeDocument/2006/relationships/image" Target="/ppt/media/image121.svg" Id="rId23" /><Relationship Type="http://schemas.openxmlformats.org/officeDocument/2006/relationships/image" Target="/ppt/media/image122.png" Id="rId24" /><Relationship Type="http://schemas.openxmlformats.org/officeDocument/2006/relationships/image" Target="/ppt/media/image123.svg" Id="rId25" /><Relationship Type="http://schemas.openxmlformats.org/officeDocument/2006/relationships/image" Target="/ppt/media/image7.png" Id="rId3" /><Relationship Type="http://schemas.openxmlformats.org/officeDocument/2006/relationships/image" Target="/ppt/media/image8.svg" Id="rId4" /><Relationship Type="http://schemas.openxmlformats.org/officeDocument/2006/relationships/image" Target="/ppt/media/image17.png" Id="rId5" /><Relationship Type="http://schemas.openxmlformats.org/officeDocument/2006/relationships/image" Target="/ppt/media/image18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13.png" Id="rId9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.jpeg" Id="rId2" /><Relationship Type="http://schemas.openxmlformats.org/officeDocument/2006/relationships/image" Target="/ppt/media/image2.png" Id="rId3" /><Relationship Type="http://schemas.openxmlformats.org/officeDocument/2006/relationships/image" Target="/ppt/media/image3.png" Id="rId4" /><Relationship Type="http://schemas.openxmlformats.org/officeDocument/2006/relationships/image" Target="/ppt/media/image4.png" Id="rId5" /><Relationship Type="http://schemas.openxmlformats.org/officeDocument/2006/relationships/image" Target="/ppt/media/image5.png" Id="rId6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.svg" Id="rId10" /><Relationship Type="http://schemas.openxmlformats.org/officeDocument/2006/relationships/image" Target="/ppt/media/image15.png" Id="rId11" /><Relationship Type="http://schemas.openxmlformats.org/officeDocument/2006/relationships/image" Target="/ppt/media/image16.svg" Id="rId12" /><Relationship Type="http://schemas.openxmlformats.org/officeDocument/2006/relationships/image" Target="/ppt/media/image17.png" Id="rId13" /><Relationship Type="http://schemas.openxmlformats.org/officeDocument/2006/relationships/image" Target="/ppt/media/image18.svg" Id="rId14" /><Relationship Type="http://schemas.openxmlformats.org/officeDocument/2006/relationships/image" Target="/ppt/media/image19.png" Id="rId15" /><Relationship Type="http://schemas.openxmlformats.org/officeDocument/2006/relationships/image" Target="/ppt/media/image20.png" Id="rId16" /><Relationship Type="http://schemas.openxmlformats.org/officeDocument/2006/relationships/image" Target="/ppt/media/image21.svg" Id="rId17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svg" Id="rId4" /><Relationship Type="http://schemas.openxmlformats.org/officeDocument/2006/relationships/image" Target="/ppt/media/image9.png" Id="rId5" /><Relationship Type="http://schemas.openxmlformats.org/officeDocument/2006/relationships/image" Target="/ppt/media/image10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13.png" Id="rId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.svg" Id="rId10" /><Relationship Type="http://schemas.openxmlformats.org/officeDocument/2006/relationships/image" Target="/ppt/media/image15.png" Id="rId11" /><Relationship Type="http://schemas.openxmlformats.org/officeDocument/2006/relationships/image" Target="/ppt/media/image16.svg" Id="rId12" /><Relationship Type="http://schemas.openxmlformats.org/officeDocument/2006/relationships/image" Target="/ppt/media/image17.png" Id="rId13" /><Relationship Type="http://schemas.openxmlformats.org/officeDocument/2006/relationships/image" Target="/ppt/media/image18.svg" Id="rId14" /><Relationship Type="http://schemas.openxmlformats.org/officeDocument/2006/relationships/image" Target="/ppt/media/image19.png" Id="rId15" /><Relationship Type="http://schemas.openxmlformats.org/officeDocument/2006/relationships/image" Target="/ppt/media/image20.png" Id="rId16" /><Relationship Type="http://schemas.openxmlformats.org/officeDocument/2006/relationships/image" Target="/ppt/media/image21.svg" Id="rId17" /><Relationship Type="http://schemas.openxmlformats.org/officeDocument/2006/relationships/image" Target="/ppt/media/image22.png" Id="rId18" /><Relationship Type="http://schemas.openxmlformats.org/officeDocument/2006/relationships/image" Target="/ppt/media/image23.svg" Id="rId19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svg" Id="rId4" /><Relationship Type="http://schemas.openxmlformats.org/officeDocument/2006/relationships/image" Target="/ppt/media/image9.png" Id="rId5" /><Relationship Type="http://schemas.openxmlformats.org/officeDocument/2006/relationships/image" Target="/ppt/media/image10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13.png" Id="rId9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4.svg" Id="rId10" /><Relationship Type="http://schemas.openxmlformats.org/officeDocument/2006/relationships/image" Target="/ppt/media/image15.png" Id="rId11" /><Relationship Type="http://schemas.openxmlformats.org/officeDocument/2006/relationships/image" Target="/ppt/media/image16.svg" Id="rId12" /><Relationship Type="http://schemas.openxmlformats.org/officeDocument/2006/relationships/image" Target="/ppt/media/image17.png" Id="rId13" /><Relationship Type="http://schemas.openxmlformats.org/officeDocument/2006/relationships/image" Target="/ppt/media/image18.svg" Id="rId14" /><Relationship Type="http://schemas.openxmlformats.org/officeDocument/2006/relationships/image" Target="/ppt/media/image19.png" Id="rId15" /><Relationship Type="http://schemas.openxmlformats.org/officeDocument/2006/relationships/image" Target="/ppt/media/image20.png" Id="rId16" /><Relationship Type="http://schemas.openxmlformats.org/officeDocument/2006/relationships/image" Target="/ppt/media/image21.svg" Id="rId17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svg" Id="rId4" /><Relationship Type="http://schemas.openxmlformats.org/officeDocument/2006/relationships/image" Target="/ppt/media/image9.png" Id="rId5" /><Relationship Type="http://schemas.openxmlformats.org/officeDocument/2006/relationships/image" Target="/ppt/media/image10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13.png" Id="rId9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svg" Id="rId10" /><Relationship Type="http://schemas.openxmlformats.org/officeDocument/2006/relationships/image" Target="/ppt/media/image13.png" Id="rId11" /><Relationship Type="http://schemas.openxmlformats.org/officeDocument/2006/relationships/image" Target="/ppt/media/image14.svg" Id="rId12" /><Relationship Type="http://schemas.openxmlformats.org/officeDocument/2006/relationships/image" Target="/ppt/media/image15.png" Id="rId13" /><Relationship Type="http://schemas.openxmlformats.org/officeDocument/2006/relationships/image" Target="/ppt/media/image16.svg" Id="rId14" /><Relationship Type="http://schemas.openxmlformats.org/officeDocument/2006/relationships/image" Target="/ppt/media/image24.png" Id="rId15" /><Relationship Type="http://schemas.openxmlformats.org/officeDocument/2006/relationships/image" Target="/ppt/media/image25.svg" Id="rId16" /><Relationship Type="http://schemas.openxmlformats.org/officeDocument/2006/relationships/image" Target="/ppt/media/image26.png" Id="rId17" /><Relationship Type="http://schemas.openxmlformats.org/officeDocument/2006/relationships/image" Target="/ppt/media/image27.svg" Id="rId18" /><Relationship Type="http://schemas.openxmlformats.org/officeDocument/2006/relationships/image" Target="/ppt/media/image28.png" Id="rId19" /><Relationship Type="http://schemas.openxmlformats.org/officeDocument/2006/relationships/image" Target="/ppt/media/image6.png" Id="rId2" /><Relationship Type="http://schemas.openxmlformats.org/officeDocument/2006/relationships/image" Target="/ppt/media/image29.svg" Id="rId20" /><Relationship Type="http://schemas.openxmlformats.org/officeDocument/2006/relationships/image" Target="/ppt/media/image30.png" Id="rId21" /><Relationship Type="http://schemas.openxmlformats.org/officeDocument/2006/relationships/image" Target="/ppt/media/image31.svg" Id="rId22" /><Relationship Type="http://schemas.openxmlformats.org/officeDocument/2006/relationships/image" Target="/ppt/media/image32.png" Id="rId23" /><Relationship Type="http://schemas.openxmlformats.org/officeDocument/2006/relationships/image" Target="/ppt/media/image33.svg" Id="rId24" /><Relationship Type="http://schemas.openxmlformats.org/officeDocument/2006/relationships/image" Target="/ppt/media/image34.png" Id="rId25" /><Relationship Type="http://schemas.openxmlformats.org/officeDocument/2006/relationships/image" Target="/ppt/media/image35.svg" Id="rId26" /><Relationship Type="http://schemas.openxmlformats.org/officeDocument/2006/relationships/image" Target="/ppt/media/image36.png" Id="rId27" /><Relationship Type="http://schemas.openxmlformats.org/officeDocument/2006/relationships/image" Target="/ppt/media/image37.svg" Id="rId28" /><Relationship Type="http://schemas.openxmlformats.org/officeDocument/2006/relationships/image" Target="/ppt/media/image19.png" Id="rId29" /><Relationship Type="http://schemas.openxmlformats.org/officeDocument/2006/relationships/image" Target="/ppt/media/image7.png" Id="rId3" /><Relationship Type="http://schemas.openxmlformats.org/officeDocument/2006/relationships/image" Target="/ppt/media/image20.png" Id="rId30" /><Relationship Type="http://schemas.openxmlformats.org/officeDocument/2006/relationships/image" Target="/ppt/media/image21.svg" Id="rId31" /><Relationship Type="http://schemas.openxmlformats.org/officeDocument/2006/relationships/image" Target="/ppt/media/image8.svg" Id="rId4" /><Relationship Type="http://schemas.openxmlformats.org/officeDocument/2006/relationships/image" Target="/ppt/media/image17.png" Id="rId5" /><Relationship Type="http://schemas.openxmlformats.org/officeDocument/2006/relationships/image" Target="/ppt/media/image18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9.png" Id="rId9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0.svg" Id="rId10" /><Relationship Type="http://schemas.openxmlformats.org/officeDocument/2006/relationships/image" Target="/ppt/media/image13.png" Id="rId11" /><Relationship Type="http://schemas.openxmlformats.org/officeDocument/2006/relationships/image" Target="/ppt/media/image14.svg" Id="rId12" /><Relationship Type="http://schemas.openxmlformats.org/officeDocument/2006/relationships/image" Target="/ppt/media/image15.png" Id="rId13" /><Relationship Type="http://schemas.openxmlformats.org/officeDocument/2006/relationships/image" Target="/ppt/media/image16.svg" Id="rId14" /><Relationship Type="http://schemas.openxmlformats.org/officeDocument/2006/relationships/image" Target="/ppt/media/image19.png" Id="rId15" /><Relationship Type="http://schemas.openxmlformats.org/officeDocument/2006/relationships/image" Target="/ppt/media/image20.png" Id="rId16" /><Relationship Type="http://schemas.openxmlformats.org/officeDocument/2006/relationships/image" Target="/ppt/media/image21.svg" Id="rId17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svg" Id="rId4" /><Relationship Type="http://schemas.openxmlformats.org/officeDocument/2006/relationships/image" Target="/ppt/media/image17.png" Id="rId5" /><Relationship Type="http://schemas.openxmlformats.org/officeDocument/2006/relationships/image" Target="/ppt/media/image18.svg" Id="rId6" /><Relationship Type="http://schemas.openxmlformats.org/officeDocument/2006/relationships/image" Target="/ppt/media/image11.png" Id="rId7" /><Relationship Type="http://schemas.openxmlformats.org/officeDocument/2006/relationships/image" Target="/ppt/media/image12.svg" Id="rId8" /><Relationship Type="http://schemas.openxmlformats.org/officeDocument/2006/relationships/image" Target="/ppt/media/image9.png" Id="rId9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6.svg" Id="rId10" /><Relationship Type="http://schemas.openxmlformats.org/officeDocument/2006/relationships/image" Target="/ppt/media/image47.png" Id="rId11" /><Relationship Type="http://schemas.openxmlformats.org/officeDocument/2006/relationships/image" Target="/ppt/media/image48.svg" Id="rId12" /><Relationship Type="http://schemas.openxmlformats.org/officeDocument/2006/relationships/image" Target="/ppt/media/image38.png" Id="rId2" /><Relationship Type="http://schemas.openxmlformats.org/officeDocument/2006/relationships/image" Target="/ppt/media/image39.png" Id="rId3" /><Relationship Type="http://schemas.openxmlformats.org/officeDocument/2006/relationships/image" Target="/ppt/media/image40.jpeg" Id="rId4" /><Relationship Type="http://schemas.openxmlformats.org/officeDocument/2006/relationships/image" Target="/ppt/media/image41.png" Id="rId5" /><Relationship Type="http://schemas.openxmlformats.org/officeDocument/2006/relationships/image" Target="/ppt/media/image42.jpeg" Id="rId6" /><Relationship Type="http://schemas.openxmlformats.org/officeDocument/2006/relationships/image" Target="/ppt/media/image43.png" Id="rId7" /><Relationship Type="http://schemas.openxmlformats.org/officeDocument/2006/relationships/image" Target="/ppt/media/image44.png" Id="rId8" /><Relationship Type="http://schemas.openxmlformats.org/officeDocument/2006/relationships/image" Target="/ppt/media/image45.png" Id="rId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56.svg" Id="rId10" /><Relationship Type="http://schemas.openxmlformats.org/officeDocument/2006/relationships/image" Target="/ppt/media/image47.png" Id="rId11" /><Relationship Type="http://schemas.openxmlformats.org/officeDocument/2006/relationships/image" Target="/ppt/media/image48.svg" Id="rId12" /><Relationship Type="http://schemas.openxmlformats.org/officeDocument/2006/relationships/image" Target="/ppt/media/image6.png" Id="rId2" /><Relationship Type="http://schemas.openxmlformats.org/officeDocument/2006/relationships/image" Target="/ppt/media/image49.png" Id="rId3" /><Relationship Type="http://schemas.openxmlformats.org/officeDocument/2006/relationships/image" Target="/ppt/media/image50.jpeg" Id="rId4" /><Relationship Type="http://schemas.openxmlformats.org/officeDocument/2006/relationships/image" Target="/ppt/media/image51.jpeg" Id="rId5" /><Relationship Type="http://schemas.openxmlformats.org/officeDocument/2006/relationships/image" Target="/ppt/media/image52.jpeg" Id="rId6" /><Relationship Type="http://schemas.openxmlformats.org/officeDocument/2006/relationships/image" Target="/ppt/media/image53.png" Id="rId7" /><Relationship Type="http://schemas.openxmlformats.org/officeDocument/2006/relationships/image" Target="/ppt/media/image54.png" Id="rId8" /><Relationship Type="http://schemas.openxmlformats.org/officeDocument/2006/relationships/image" Target="/ppt/media/image55.png" Id="rId9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64.png" Id="rId10" /><Relationship Type="http://schemas.openxmlformats.org/officeDocument/2006/relationships/image" Target="/ppt/media/image65.png" Id="rId11" /><Relationship Type="http://schemas.openxmlformats.org/officeDocument/2006/relationships/image" Target="/ppt/media/image47.png" Id="rId12" /><Relationship Type="http://schemas.openxmlformats.org/officeDocument/2006/relationships/image" Target="/ppt/media/image48.svg" Id="rId13" /><Relationship Type="http://schemas.openxmlformats.org/officeDocument/2006/relationships/image" Target="/ppt/media/image6.png" Id="rId2" /><Relationship Type="http://schemas.openxmlformats.org/officeDocument/2006/relationships/image" Target="/ppt/media/image57.png" Id="rId3" /><Relationship Type="http://schemas.openxmlformats.org/officeDocument/2006/relationships/image" Target="/ppt/media/image58.png" Id="rId4" /><Relationship Type="http://schemas.openxmlformats.org/officeDocument/2006/relationships/image" Target="/ppt/media/image59.jpeg" Id="rId5" /><Relationship Type="http://schemas.openxmlformats.org/officeDocument/2006/relationships/image" Target="/ppt/media/image60.jpeg" Id="rId6" /><Relationship Type="http://schemas.openxmlformats.org/officeDocument/2006/relationships/image" Target="/ppt/media/image61.png" Id="rId7" /><Relationship Type="http://schemas.openxmlformats.org/officeDocument/2006/relationships/image" Target="/ppt/media/image62.png" Id="rId8" /><Relationship Type="http://schemas.openxmlformats.org/officeDocument/2006/relationships/image" Target="/ppt/media/image63.svg" Id="rId9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35487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0" y="0"/>
                </a:moveTo>
                <a:lnTo>
                  <a:pt x="6499269" y="0"/>
                </a:lnTo>
                <a:lnTo>
                  <a:pt x="6499269" y="11554255"/>
                </a:lnTo>
                <a:lnTo>
                  <a:pt x="0" y="11554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54257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6499268" y="0"/>
                </a:moveTo>
                <a:lnTo>
                  <a:pt x="0" y="0"/>
                </a:lnTo>
                <a:lnTo>
                  <a:pt x="0" y="11554255"/>
                </a:lnTo>
                <a:lnTo>
                  <a:pt x="6499268" y="11554255"/>
                </a:lnTo>
                <a:lnTo>
                  <a:pt x="6499268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34475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0" y="0"/>
                </a:moveTo>
                <a:lnTo>
                  <a:pt x="6499268" y="0"/>
                </a:lnTo>
                <a:lnTo>
                  <a:pt x="6499268" y="11554255"/>
                </a:lnTo>
                <a:lnTo>
                  <a:pt x="0" y="11554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624218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6499269" y="0"/>
                </a:moveTo>
                <a:lnTo>
                  <a:pt x="0" y="0"/>
                </a:lnTo>
                <a:lnTo>
                  <a:pt x="0" y="11554255"/>
                </a:lnTo>
                <a:lnTo>
                  <a:pt x="6499269" y="11554255"/>
                </a:lnTo>
                <a:lnTo>
                  <a:pt x="6499269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95700" y="-1444915"/>
            <a:ext cx="4640185" cy="4309572"/>
          </a:xfrm>
          <a:custGeom>
            <a:avLst/>
            <a:gdLst/>
            <a:ahLst/>
            <a:cxnLst/>
            <a:rect r="r" b="b" t="t" l="l"/>
            <a:pathLst>
              <a:path h="4309572" w="4640185">
                <a:moveTo>
                  <a:pt x="0" y="0"/>
                </a:moveTo>
                <a:lnTo>
                  <a:pt x="4640185" y="0"/>
                </a:lnTo>
                <a:lnTo>
                  <a:pt x="4640185" y="4309572"/>
                </a:lnTo>
                <a:lnTo>
                  <a:pt x="0" y="4309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33709" y="971474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25506" y="-2278489"/>
            <a:ext cx="9425923" cy="6421410"/>
          </a:xfrm>
          <a:custGeom>
            <a:avLst/>
            <a:gdLst/>
            <a:ahLst/>
            <a:cxnLst/>
            <a:rect r="r" b="b" t="t" l="l"/>
            <a:pathLst>
              <a:path h="6421410" w="9425923">
                <a:moveTo>
                  <a:pt x="0" y="0"/>
                </a:moveTo>
                <a:lnTo>
                  <a:pt x="9425923" y="0"/>
                </a:lnTo>
                <a:lnTo>
                  <a:pt x="9425923" y="6421410"/>
                </a:lnTo>
                <a:lnTo>
                  <a:pt x="0" y="6421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203102">
            <a:off x="415188" y="9852865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2"/>
                </a:lnTo>
                <a:lnTo>
                  <a:pt x="0" y="155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471165">
            <a:off x="1564085" y="984708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8" y="0"/>
                </a:lnTo>
                <a:lnTo>
                  <a:pt x="1762408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049858" y="971474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8" y="0"/>
                </a:lnTo>
                <a:lnTo>
                  <a:pt x="1762408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906065">
            <a:off x="4200383" y="984708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6002" y="4257221"/>
            <a:ext cx="13832989" cy="1886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3"/>
              </a:lnSpc>
            </a:pPr>
            <a:r>
              <a:rPr lang="en-US" sz="7100">
                <a:solidFill>
                  <a:srgbClr val="FA753E"/>
                </a:solidFill>
                <a:latin typeface="Coiny"/>
                <a:ea typeface="Coiny"/>
                <a:cs typeface="Coiny"/>
                <a:sym typeface="Coiny"/>
              </a:rPr>
              <a:t>„VAIKO KELIAS Į GRAŽIĄ KALBĄ. LAIMINGAS VAIKAS“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27337" y="829742"/>
            <a:ext cx="8233326" cy="1278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b="true" sz="4800" spc="-96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KLAIPĖDOS Rajono </a:t>
            </a:r>
          </a:p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b="true" sz="4800" spc="-96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PRIEKULĖS VAIKŲ LOPŠELIS-DARŽELIS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44198" y="3070412"/>
            <a:ext cx="11036598" cy="805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9"/>
              </a:lnSpc>
              <a:spcBef>
                <a:spcPct val="0"/>
              </a:spcBef>
            </a:pPr>
            <a:r>
              <a:rPr lang="en-US" b="true" sz="59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TARPTAUTINIS PROJEKTAS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39825" y="6477454"/>
            <a:ext cx="14027401" cy="104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Projekto dalyviai: „Aitvarėlių“, „Žiogelių“,„Lašelių“, „Vabaliukų“ grupių ugdytiniai ir pedagogės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31062" y="9427850"/>
            <a:ext cx="11548226" cy="649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  <a:spcBef>
                <a:spcPct val="0"/>
              </a:spcBef>
            </a:pPr>
            <a:r>
              <a:rPr lang="en-US" sz="4800" spc="-96">
                <a:solidFill>
                  <a:srgbClr val="2B2B2B"/>
                </a:solidFill>
                <a:latin typeface="Fibre"/>
                <a:ea typeface="Fibre"/>
                <a:cs typeface="Fibre"/>
                <a:sym typeface="Fibre"/>
              </a:rPr>
              <a:t>2024-2025 m. m.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88887" y="8032738"/>
            <a:ext cx="3742175" cy="2451124"/>
          </a:xfrm>
          <a:custGeom>
            <a:avLst/>
            <a:gdLst/>
            <a:ahLst/>
            <a:cxnLst/>
            <a:rect r="r" b="b" t="t" l="l"/>
            <a:pathLst>
              <a:path h="2451124" w="3742175">
                <a:moveTo>
                  <a:pt x="0" y="0"/>
                </a:moveTo>
                <a:lnTo>
                  <a:pt x="3742175" y="0"/>
                </a:lnTo>
                <a:lnTo>
                  <a:pt x="3742175" y="2451124"/>
                </a:lnTo>
                <a:lnTo>
                  <a:pt x="0" y="2451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860980" y="8344984"/>
            <a:ext cx="5236616" cy="78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78"/>
              </a:lnSpc>
              <a:spcBef>
                <a:spcPct val="0"/>
              </a:spcBef>
            </a:pPr>
            <a:r>
              <a:rPr lang="en-US" b="true" sz="227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  </a:t>
            </a:r>
            <a:r>
              <a:rPr lang="en-US" b="true" sz="227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Parengė logopedė</a:t>
            </a:r>
          </a:p>
          <a:p>
            <a:pPr algn="r">
              <a:lnSpc>
                <a:spcPts val="3178"/>
              </a:lnSpc>
              <a:spcBef>
                <a:spcPct val="0"/>
              </a:spcBef>
            </a:pPr>
            <a:r>
              <a:rPr lang="en-US" b="true" sz="2270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Julija Petniūnaitė-Mažionė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E8EF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E8E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9444" r="0" b="-1944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E8E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9444" r="0" b="-19444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E8E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44348" t="0" r="-44348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09096" y="896603"/>
            <a:ext cx="6345945" cy="9026691"/>
          </a:xfrm>
          <a:custGeom>
            <a:avLst/>
            <a:gdLst/>
            <a:ahLst/>
            <a:cxnLst/>
            <a:rect r="r" b="b" t="t" l="l"/>
            <a:pathLst>
              <a:path h="9026691" w="6345945">
                <a:moveTo>
                  <a:pt x="0" y="0"/>
                </a:moveTo>
                <a:lnTo>
                  <a:pt x="6345945" y="0"/>
                </a:lnTo>
                <a:lnTo>
                  <a:pt x="6345945" y="9026690"/>
                </a:lnTo>
                <a:lnTo>
                  <a:pt x="0" y="9026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3491087" y="5009920"/>
            <a:ext cx="4968892" cy="670800"/>
          </a:xfrm>
          <a:custGeom>
            <a:avLst/>
            <a:gdLst/>
            <a:ahLst/>
            <a:cxnLst/>
            <a:rect r="r" b="b" t="t" l="l"/>
            <a:pathLst>
              <a:path h="670800" w="4968892">
                <a:moveTo>
                  <a:pt x="0" y="0"/>
                </a:moveTo>
                <a:lnTo>
                  <a:pt x="4968892" y="0"/>
                </a:lnTo>
                <a:lnTo>
                  <a:pt x="4968892" y="670800"/>
                </a:lnTo>
                <a:lnTo>
                  <a:pt x="0" y="67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170778">
            <a:off x="8250077" y="4432846"/>
            <a:ext cx="4751326" cy="641429"/>
          </a:xfrm>
          <a:custGeom>
            <a:avLst/>
            <a:gdLst/>
            <a:ahLst/>
            <a:cxnLst/>
            <a:rect r="r" b="b" t="t" l="l"/>
            <a:pathLst>
              <a:path h="641429" w="4751326">
                <a:moveTo>
                  <a:pt x="0" y="0"/>
                </a:moveTo>
                <a:lnTo>
                  <a:pt x="4751326" y="0"/>
                </a:lnTo>
                <a:lnTo>
                  <a:pt x="4751326" y="641429"/>
                </a:lnTo>
                <a:lnTo>
                  <a:pt x="0" y="6414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042075" y="-457054"/>
            <a:ext cx="4434450" cy="4114800"/>
          </a:xfrm>
          <a:custGeom>
            <a:avLst/>
            <a:gdLst/>
            <a:ahLst/>
            <a:cxnLst/>
            <a:rect r="r" b="b" t="t" l="l"/>
            <a:pathLst>
              <a:path h="4114800" w="4434450">
                <a:moveTo>
                  <a:pt x="0" y="0"/>
                </a:moveTo>
                <a:lnTo>
                  <a:pt x="4434450" y="0"/>
                </a:lnTo>
                <a:lnTo>
                  <a:pt x="443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673845" y="3086100"/>
            <a:ext cx="2596478" cy="2323848"/>
          </a:xfrm>
          <a:custGeom>
            <a:avLst/>
            <a:gdLst/>
            <a:ahLst/>
            <a:cxnLst/>
            <a:rect r="r" b="b" t="t" l="l"/>
            <a:pathLst>
              <a:path h="2323848" w="2596478">
                <a:moveTo>
                  <a:pt x="0" y="0"/>
                </a:moveTo>
                <a:lnTo>
                  <a:pt x="2596478" y="0"/>
                </a:lnTo>
                <a:lnTo>
                  <a:pt x="2596478" y="2323848"/>
                </a:lnTo>
                <a:lnTo>
                  <a:pt x="0" y="23238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889975" y="6418889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4AAD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4AAD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31" id="31"/>
          <p:cNvSpPr txBox="true"/>
          <p:nvPr/>
        </p:nvSpPr>
        <p:spPr>
          <a:xfrm rot="964882">
            <a:off x="8304089" y="8858855"/>
            <a:ext cx="413754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004AAD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004AAD"/>
                </a:solidFill>
                <a:latin typeface="Coiny"/>
                <a:ea typeface="Coiny"/>
                <a:cs typeface="Coiny"/>
                <a:sym typeface="Coiny"/>
              </a:rPr>
              <a:t>ema: „Pašėlusi žiema!”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1673845" y="6884910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038882" y="7093354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144000" y="6105705"/>
            <a:ext cx="521629" cy="521629"/>
          </a:xfrm>
          <a:custGeom>
            <a:avLst/>
            <a:gdLst/>
            <a:ahLst/>
            <a:cxnLst/>
            <a:rect r="r" b="b" t="t" l="l"/>
            <a:pathLst>
              <a:path h="521629" w="521629">
                <a:moveTo>
                  <a:pt x="0" y="0"/>
                </a:moveTo>
                <a:lnTo>
                  <a:pt x="521629" y="0"/>
                </a:lnTo>
                <a:lnTo>
                  <a:pt x="521629" y="521629"/>
                </a:lnTo>
                <a:lnTo>
                  <a:pt x="0" y="5216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789089" y="2801380"/>
            <a:ext cx="284720" cy="284720"/>
          </a:xfrm>
          <a:custGeom>
            <a:avLst/>
            <a:gdLst/>
            <a:ahLst/>
            <a:cxnLst/>
            <a:rect r="r" b="b" t="t" l="l"/>
            <a:pathLst>
              <a:path h="284720" w="284720">
                <a:moveTo>
                  <a:pt x="0" y="0"/>
                </a:moveTo>
                <a:lnTo>
                  <a:pt x="284719" y="0"/>
                </a:lnTo>
                <a:lnTo>
                  <a:pt x="284719" y="284720"/>
                </a:lnTo>
                <a:lnTo>
                  <a:pt x="0" y="284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127963" y="2801380"/>
            <a:ext cx="284720" cy="284720"/>
          </a:xfrm>
          <a:custGeom>
            <a:avLst/>
            <a:gdLst/>
            <a:ahLst/>
            <a:cxnLst/>
            <a:rect r="r" b="b" t="t" l="l"/>
            <a:pathLst>
              <a:path h="284720" w="284720">
                <a:moveTo>
                  <a:pt x="0" y="0"/>
                </a:moveTo>
                <a:lnTo>
                  <a:pt x="284720" y="0"/>
                </a:lnTo>
                <a:lnTo>
                  <a:pt x="284720" y="284720"/>
                </a:lnTo>
                <a:lnTo>
                  <a:pt x="0" y="284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556116" y="264898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908026" y="264898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5259936" y="264898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611846" y="250160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5975533" y="235422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493417" y="250160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6788177" y="250160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6493417" y="294374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745881" y="3086100"/>
            <a:ext cx="294760" cy="294760"/>
          </a:xfrm>
          <a:custGeom>
            <a:avLst/>
            <a:gdLst/>
            <a:ahLst/>
            <a:cxnLst/>
            <a:rect r="r" b="b" t="t" l="l"/>
            <a:pathLst>
              <a:path h="294760" w="294760">
                <a:moveTo>
                  <a:pt x="0" y="0"/>
                </a:moveTo>
                <a:lnTo>
                  <a:pt x="294760" y="0"/>
                </a:lnTo>
                <a:lnTo>
                  <a:pt x="294760" y="294760"/>
                </a:lnTo>
                <a:lnTo>
                  <a:pt x="0" y="294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40887" r="0" b="-40887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t="0" r="-13999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083" r="0" b="-2083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E9E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32053" r="0" b="-32053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712658" y="1028700"/>
            <a:ext cx="6399953" cy="9026691"/>
          </a:xfrm>
          <a:custGeom>
            <a:avLst/>
            <a:gdLst/>
            <a:ahLst/>
            <a:cxnLst/>
            <a:rect r="r" b="b" t="t" l="l"/>
            <a:pathLst>
              <a:path h="9026691" w="6399953">
                <a:moveTo>
                  <a:pt x="0" y="0"/>
                </a:moveTo>
                <a:lnTo>
                  <a:pt x="6399953" y="0"/>
                </a:lnTo>
                <a:lnTo>
                  <a:pt x="6399953" y="9026691"/>
                </a:lnTo>
                <a:lnTo>
                  <a:pt x="0" y="90266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2402655">
            <a:off x="12288703" y="4523167"/>
            <a:ext cx="1582930" cy="1062002"/>
          </a:xfrm>
          <a:custGeom>
            <a:avLst/>
            <a:gdLst/>
            <a:ahLst/>
            <a:cxnLst/>
            <a:rect r="r" b="b" t="t" l="l"/>
            <a:pathLst>
              <a:path h="1062002" w="1582930">
                <a:moveTo>
                  <a:pt x="0" y="0"/>
                </a:moveTo>
                <a:lnTo>
                  <a:pt x="1582930" y="0"/>
                </a:lnTo>
                <a:lnTo>
                  <a:pt x="1582930" y="1062002"/>
                </a:lnTo>
                <a:lnTo>
                  <a:pt x="0" y="1062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552342" y="600200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E61F93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E61F93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28" id="28"/>
          <p:cNvSpPr txBox="true"/>
          <p:nvPr/>
        </p:nvSpPr>
        <p:spPr>
          <a:xfrm rot="964882">
            <a:off x="8304089" y="8858855"/>
            <a:ext cx="413754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E61F93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E61F93"/>
                </a:solidFill>
                <a:latin typeface="Coiny"/>
                <a:ea typeface="Coiny"/>
                <a:cs typeface="Coiny"/>
                <a:sym typeface="Coiny"/>
              </a:rPr>
              <a:t>ema: „Draugystė kalba gražiais žodžiais”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367655" y="6210445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892572" y="6418889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417490" y="6627334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715740" y="6945166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038882" y="715361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327558" y="762792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893864" y="5969887"/>
            <a:ext cx="791291" cy="791291"/>
          </a:xfrm>
          <a:custGeom>
            <a:avLst/>
            <a:gdLst/>
            <a:ahLst/>
            <a:cxnLst/>
            <a:rect r="r" b="b" t="t" l="l"/>
            <a:pathLst>
              <a:path h="791291" w="791291">
                <a:moveTo>
                  <a:pt x="0" y="0"/>
                </a:moveTo>
                <a:lnTo>
                  <a:pt x="791290" y="0"/>
                </a:lnTo>
                <a:lnTo>
                  <a:pt x="791290" y="791291"/>
                </a:lnTo>
                <a:lnTo>
                  <a:pt x="0" y="7912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352634" y="3262063"/>
            <a:ext cx="791366" cy="791366"/>
          </a:xfrm>
          <a:custGeom>
            <a:avLst/>
            <a:gdLst/>
            <a:ahLst/>
            <a:cxnLst/>
            <a:rect r="r" b="b" t="t" l="l"/>
            <a:pathLst>
              <a:path h="791366" w="791366">
                <a:moveTo>
                  <a:pt x="0" y="0"/>
                </a:moveTo>
                <a:lnTo>
                  <a:pt x="791366" y="0"/>
                </a:lnTo>
                <a:lnTo>
                  <a:pt x="791366" y="791366"/>
                </a:lnTo>
                <a:lnTo>
                  <a:pt x="0" y="791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8207" t="0" r="-2820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000" t="0" r="-13999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4000" t="0" r="-13999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9444" r="0" b="-19444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15563" y="896603"/>
            <a:ext cx="6333012" cy="9026691"/>
          </a:xfrm>
          <a:custGeom>
            <a:avLst/>
            <a:gdLst/>
            <a:ahLst/>
            <a:cxnLst/>
            <a:rect r="r" b="b" t="t" l="l"/>
            <a:pathLst>
              <a:path h="9026691" w="6333012">
                <a:moveTo>
                  <a:pt x="0" y="0"/>
                </a:moveTo>
                <a:lnTo>
                  <a:pt x="6333011" y="0"/>
                </a:lnTo>
                <a:lnTo>
                  <a:pt x="6333011" y="9026690"/>
                </a:lnTo>
                <a:lnTo>
                  <a:pt x="0" y="9026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687864">
            <a:off x="15991384" y="7550917"/>
            <a:ext cx="2535833" cy="3415263"/>
          </a:xfrm>
          <a:custGeom>
            <a:avLst/>
            <a:gdLst/>
            <a:ahLst/>
            <a:cxnLst/>
            <a:rect r="r" b="b" t="t" l="l"/>
            <a:pathLst>
              <a:path h="3415263" w="2535833">
                <a:moveTo>
                  <a:pt x="0" y="0"/>
                </a:moveTo>
                <a:lnTo>
                  <a:pt x="2535832" y="0"/>
                </a:lnTo>
                <a:lnTo>
                  <a:pt x="2535832" y="3415263"/>
                </a:lnTo>
                <a:lnTo>
                  <a:pt x="0" y="3415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154543" y="5409948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8000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8000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28" id="28"/>
          <p:cNvSpPr txBox="true"/>
          <p:nvPr/>
        </p:nvSpPr>
        <p:spPr>
          <a:xfrm rot="964882">
            <a:off x="8304089" y="8858855"/>
            <a:ext cx="413754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008000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008000"/>
                </a:solidFill>
                <a:latin typeface="Coiny"/>
                <a:ea typeface="Coiny"/>
                <a:cs typeface="Coiny"/>
                <a:sym typeface="Coiny"/>
              </a:rPr>
              <a:t>ema: „Vėjo malūnai Lietuvai”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9950766" y="5826837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332410" y="6035281"/>
            <a:ext cx="595689" cy="595689"/>
          </a:xfrm>
          <a:custGeom>
            <a:avLst/>
            <a:gdLst/>
            <a:ahLst/>
            <a:cxnLst/>
            <a:rect r="r" b="b" t="t" l="l"/>
            <a:pathLst>
              <a:path h="595689" w="595689">
                <a:moveTo>
                  <a:pt x="0" y="0"/>
                </a:moveTo>
                <a:lnTo>
                  <a:pt x="595689" y="0"/>
                </a:lnTo>
                <a:lnTo>
                  <a:pt x="595689" y="595689"/>
                </a:lnTo>
                <a:lnTo>
                  <a:pt x="0" y="595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261474" y="6177403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306116" y="6660376"/>
            <a:ext cx="541665" cy="541665"/>
          </a:xfrm>
          <a:custGeom>
            <a:avLst/>
            <a:gdLst/>
            <a:ahLst/>
            <a:cxnLst/>
            <a:rect r="r" b="b" t="t" l="l"/>
            <a:pathLst>
              <a:path h="541665" w="541665">
                <a:moveTo>
                  <a:pt x="0" y="0"/>
                </a:moveTo>
                <a:lnTo>
                  <a:pt x="541664" y="0"/>
                </a:lnTo>
                <a:lnTo>
                  <a:pt x="541664" y="541665"/>
                </a:lnTo>
                <a:lnTo>
                  <a:pt x="0" y="541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609389" y="6418889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911512" y="6418889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152999" y="6719068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2" y="0"/>
                </a:lnTo>
                <a:lnTo>
                  <a:pt x="482972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126417" y="2656951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2" y="0"/>
                </a:lnTo>
                <a:lnTo>
                  <a:pt x="482972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911512" y="1774031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064629" y="2656951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6776327" y="1774031"/>
            <a:ext cx="482973" cy="482973"/>
          </a:xfrm>
          <a:custGeom>
            <a:avLst/>
            <a:gdLst/>
            <a:ahLst/>
            <a:cxnLst/>
            <a:rect r="r" b="b" t="t" l="l"/>
            <a:pathLst>
              <a:path h="482973" w="482973">
                <a:moveTo>
                  <a:pt x="0" y="0"/>
                </a:moveTo>
                <a:lnTo>
                  <a:pt x="482973" y="0"/>
                </a:lnTo>
                <a:lnTo>
                  <a:pt x="482973" y="482973"/>
                </a:lnTo>
                <a:lnTo>
                  <a:pt x="0" y="482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1778501" y="3074366"/>
            <a:ext cx="677269" cy="677269"/>
          </a:xfrm>
          <a:custGeom>
            <a:avLst/>
            <a:gdLst/>
            <a:ahLst/>
            <a:cxnLst/>
            <a:rect r="r" b="b" t="t" l="l"/>
            <a:pathLst>
              <a:path h="677269" w="677269">
                <a:moveTo>
                  <a:pt x="0" y="0"/>
                </a:moveTo>
                <a:lnTo>
                  <a:pt x="677269" y="0"/>
                </a:lnTo>
                <a:lnTo>
                  <a:pt x="677269" y="677269"/>
                </a:lnTo>
                <a:lnTo>
                  <a:pt x="0" y="677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8279396" y="2462655"/>
            <a:ext cx="677269" cy="677269"/>
          </a:xfrm>
          <a:custGeom>
            <a:avLst/>
            <a:gdLst/>
            <a:ahLst/>
            <a:cxnLst/>
            <a:rect r="r" b="b" t="t" l="l"/>
            <a:pathLst>
              <a:path h="677269" w="677269">
                <a:moveTo>
                  <a:pt x="0" y="0"/>
                </a:moveTo>
                <a:lnTo>
                  <a:pt x="677269" y="0"/>
                </a:lnTo>
                <a:lnTo>
                  <a:pt x="677269" y="677269"/>
                </a:lnTo>
                <a:lnTo>
                  <a:pt x="0" y="677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4214" t="0" r="-14214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40187" r="0" b="-4018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9444" r="0" b="-19444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08305" y="896603"/>
            <a:ext cx="6347527" cy="8865554"/>
          </a:xfrm>
          <a:custGeom>
            <a:avLst/>
            <a:gdLst/>
            <a:ahLst/>
            <a:cxnLst/>
            <a:rect r="r" b="b" t="t" l="l"/>
            <a:pathLst>
              <a:path h="8865554" w="6347527">
                <a:moveTo>
                  <a:pt x="0" y="0"/>
                </a:moveTo>
                <a:lnTo>
                  <a:pt x="6347527" y="0"/>
                </a:lnTo>
                <a:lnTo>
                  <a:pt x="6347527" y="8865554"/>
                </a:lnTo>
                <a:lnTo>
                  <a:pt x="0" y="8865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3080168" y="9319599"/>
            <a:ext cx="4265462" cy="735792"/>
          </a:xfrm>
          <a:custGeom>
            <a:avLst/>
            <a:gdLst/>
            <a:ahLst/>
            <a:cxnLst/>
            <a:rect r="r" b="b" t="t" l="l"/>
            <a:pathLst>
              <a:path h="735792" w="4265462">
                <a:moveTo>
                  <a:pt x="0" y="0"/>
                </a:moveTo>
                <a:lnTo>
                  <a:pt x="4265462" y="0"/>
                </a:lnTo>
                <a:lnTo>
                  <a:pt x="4265462" y="735792"/>
                </a:lnTo>
                <a:lnTo>
                  <a:pt x="0" y="7357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573082" y="3485734"/>
            <a:ext cx="1305736" cy="1928472"/>
          </a:xfrm>
          <a:custGeom>
            <a:avLst/>
            <a:gdLst/>
            <a:ahLst/>
            <a:cxnLst/>
            <a:rect r="r" b="b" t="t" l="l"/>
            <a:pathLst>
              <a:path h="1928472" w="1305736">
                <a:moveTo>
                  <a:pt x="0" y="0"/>
                </a:moveTo>
                <a:lnTo>
                  <a:pt x="1305736" y="0"/>
                </a:lnTo>
                <a:lnTo>
                  <a:pt x="1305736" y="1928472"/>
                </a:lnTo>
                <a:lnTo>
                  <a:pt x="0" y="1928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631138">
            <a:off x="6890124" y="4314220"/>
            <a:ext cx="2543918" cy="3949162"/>
          </a:xfrm>
          <a:custGeom>
            <a:avLst/>
            <a:gdLst/>
            <a:ahLst/>
            <a:cxnLst/>
            <a:rect r="r" b="b" t="t" l="l"/>
            <a:pathLst>
              <a:path h="3949162" w="2543918">
                <a:moveTo>
                  <a:pt x="0" y="0"/>
                </a:moveTo>
                <a:lnTo>
                  <a:pt x="2543919" y="0"/>
                </a:lnTo>
                <a:lnTo>
                  <a:pt x="2543919" y="3949162"/>
                </a:lnTo>
                <a:lnTo>
                  <a:pt x="0" y="3949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324460" y="6898417"/>
            <a:ext cx="2135519" cy="3315165"/>
          </a:xfrm>
          <a:custGeom>
            <a:avLst/>
            <a:gdLst/>
            <a:ahLst/>
            <a:cxnLst/>
            <a:rect r="r" b="b" t="t" l="l"/>
            <a:pathLst>
              <a:path h="3315165" w="2135519">
                <a:moveTo>
                  <a:pt x="0" y="0"/>
                </a:moveTo>
                <a:lnTo>
                  <a:pt x="2135519" y="0"/>
                </a:lnTo>
                <a:lnTo>
                  <a:pt x="2135519" y="3315165"/>
                </a:lnTo>
                <a:lnTo>
                  <a:pt x="0" y="33151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681531" y="5692005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352444" y="1761213"/>
            <a:ext cx="1111197" cy="1111197"/>
          </a:xfrm>
          <a:custGeom>
            <a:avLst/>
            <a:gdLst/>
            <a:ahLst/>
            <a:cxnLst/>
            <a:rect r="r" b="b" t="t" l="l"/>
            <a:pathLst>
              <a:path h="1111197" w="1111197">
                <a:moveTo>
                  <a:pt x="0" y="0"/>
                </a:moveTo>
                <a:lnTo>
                  <a:pt x="1111197" y="0"/>
                </a:lnTo>
                <a:lnTo>
                  <a:pt x="1111197" y="1111197"/>
                </a:lnTo>
                <a:lnTo>
                  <a:pt x="0" y="1111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32" id="32"/>
          <p:cNvSpPr txBox="true"/>
          <p:nvPr/>
        </p:nvSpPr>
        <p:spPr>
          <a:xfrm rot="964882">
            <a:off x="8181999" y="8858855"/>
            <a:ext cx="438172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FFFF00"/>
                </a:solidFill>
                <a:latin typeface="Coiny"/>
                <a:ea typeface="Coiny"/>
                <a:cs typeface="Coiny"/>
                <a:sym typeface="Coiny"/>
              </a:rPr>
              <a:t>ema: „Zuikis mankština burnytę Velykoms”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1602857" y="1485481"/>
            <a:ext cx="1111197" cy="1111197"/>
          </a:xfrm>
          <a:custGeom>
            <a:avLst/>
            <a:gdLst/>
            <a:ahLst/>
            <a:cxnLst/>
            <a:rect r="r" b="b" t="t" l="l"/>
            <a:pathLst>
              <a:path h="1111197" w="1111197">
                <a:moveTo>
                  <a:pt x="0" y="0"/>
                </a:moveTo>
                <a:lnTo>
                  <a:pt x="1111196" y="0"/>
                </a:lnTo>
                <a:lnTo>
                  <a:pt x="1111196" y="1111196"/>
                </a:lnTo>
                <a:lnTo>
                  <a:pt x="0" y="11111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7990862" y="1205615"/>
            <a:ext cx="944693" cy="944693"/>
          </a:xfrm>
          <a:custGeom>
            <a:avLst/>
            <a:gdLst/>
            <a:ahLst/>
            <a:cxnLst/>
            <a:rect r="r" b="b" t="t" l="l"/>
            <a:pathLst>
              <a:path h="944693" w="944693">
                <a:moveTo>
                  <a:pt x="0" y="0"/>
                </a:moveTo>
                <a:lnTo>
                  <a:pt x="944694" y="0"/>
                </a:lnTo>
                <a:lnTo>
                  <a:pt x="944694" y="944694"/>
                </a:lnTo>
                <a:lnTo>
                  <a:pt x="0" y="944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557144" y="5414206"/>
            <a:ext cx="555598" cy="555598"/>
          </a:xfrm>
          <a:custGeom>
            <a:avLst/>
            <a:gdLst/>
            <a:ahLst/>
            <a:cxnLst/>
            <a:rect r="r" b="b" t="t" l="l"/>
            <a:pathLst>
              <a:path h="555598" w="555598">
                <a:moveTo>
                  <a:pt x="0" y="0"/>
                </a:moveTo>
                <a:lnTo>
                  <a:pt x="555598" y="0"/>
                </a:lnTo>
                <a:lnTo>
                  <a:pt x="555598" y="555598"/>
                </a:lnTo>
                <a:lnTo>
                  <a:pt x="0" y="5555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123425" y="9622796"/>
            <a:ext cx="555598" cy="555598"/>
          </a:xfrm>
          <a:custGeom>
            <a:avLst/>
            <a:gdLst/>
            <a:ahLst/>
            <a:cxnLst/>
            <a:rect r="r" b="b" t="t" l="l"/>
            <a:pathLst>
              <a:path h="555598" w="555598">
                <a:moveTo>
                  <a:pt x="0" y="0"/>
                </a:moveTo>
                <a:lnTo>
                  <a:pt x="555598" y="0"/>
                </a:lnTo>
                <a:lnTo>
                  <a:pt x="555598" y="555599"/>
                </a:lnTo>
                <a:lnTo>
                  <a:pt x="0" y="555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470579" y="600200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158455" y="628880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619312" y="6418889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522514" y="5692005"/>
            <a:ext cx="1076159" cy="1076159"/>
          </a:xfrm>
          <a:custGeom>
            <a:avLst/>
            <a:gdLst/>
            <a:ahLst/>
            <a:cxnLst/>
            <a:rect r="r" b="b" t="t" l="l"/>
            <a:pathLst>
              <a:path h="1076159" w="1076159">
                <a:moveTo>
                  <a:pt x="0" y="0"/>
                </a:moveTo>
                <a:lnTo>
                  <a:pt x="1076159" y="0"/>
                </a:lnTo>
                <a:lnTo>
                  <a:pt x="1076159" y="1076159"/>
                </a:lnTo>
                <a:lnTo>
                  <a:pt x="0" y="10761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080168" y="1677962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4961290" y="1344325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6416403" y="1068592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688847" y="1068592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13999" t="0" r="-140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9444" r="0" b="-1944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9017" r="0" b="-901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4AAD">
                    <a:alpha val="100000"/>
                  </a:srgbClr>
                </a:gs>
                <a:gs pos="100000">
                  <a:srgbClr val="CB6CE6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14000" t="0" r="-13999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21280" y="896603"/>
            <a:ext cx="6321577" cy="9026691"/>
          </a:xfrm>
          <a:custGeom>
            <a:avLst/>
            <a:gdLst/>
            <a:ahLst/>
            <a:cxnLst/>
            <a:rect r="r" b="b" t="t" l="l"/>
            <a:pathLst>
              <a:path h="9026691" w="6321577">
                <a:moveTo>
                  <a:pt x="0" y="0"/>
                </a:moveTo>
                <a:lnTo>
                  <a:pt x="6321577" y="0"/>
                </a:lnTo>
                <a:lnTo>
                  <a:pt x="6321577" y="9026690"/>
                </a:lnTo>
                <a:lnTo>
                  <a:pt x="0" y="9026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2072258" y="3657746"/>
            <a:ext cx="2015821" cy="1978025"/>
          </a:xfrm>
          <a:custGeom>
            <a:avLst/>
            <a:gdLst/>
            <a:ahLst/>
            <a:cxnLst/>
            <a:rect r="r" b="b" t="t" l="l"/>
            <a:pathLst>
              <a:path h="1978025" w="2015821">
                <a:moveTo>
                  <a:pt x="0" y="0"/>
                </a:moveTo>
                <a:lnTo>
                  <a:pt x="2015821" y="0"/>
                </a:lnTo>
                <a:lnTo>
                  <a:pt x="2015821" y="1978025"/>
                </a:lnTo>
                <a:lnTo>
                  <a:pt x="0" y="1978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183243" y="7627921"/>
            <a:ext cx="3772664" cy="3687779"/>
          </a:xfrm>
          <a:custGeom>
            <a:avLst/>
            <a:gdLst/>
            <a:ahLst/>
            <a:cxnLst/>
            <a:rect r="r" b="b" t="t" l="l"/>
            <a:pathLst>
              <a:path h="3687779" w="3772664">
                <a:moveTo>
                  <a:pt x="0" y="0"/>
                </a:moveTo>
                <a:lnTo>
                  <a:pt x="3772664" y="0"/>
                </a:lnTo>
                <a:lnTo>
                  <a:pt x="3772664" y="3687779"/>
                </a:lnTo>
                <a:lnTo>
                  <a:pt x="0" y="36877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7259300" y="7414411"/>
            <a:ext cx="1984617" cy="2057400"/>
          </a:xfrm>
          <a:custGeom>
            <a:avLst/>
            <a:gdLst/>
            <a:ahLst/>
            <a:cxnLst/>
            <a:rect r="r" b="b" t="t" l="l"/>
            <a:pathLst>
              <a:path h="2057400" w="1984617">
                <a:moveTo>
                  <a:pt x="0" y="0"/>
                </a:moveTo>
                <a:lnTo>
                  <a:pt x="1984617" y="0"/>
                </a:lnTo>
                <a:lnTo>
                  <a:pt x="198461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104951">
            <a:off x="17163245" y="-578167"/>
            <a:ext cx="2249510" cy="4222630"/>
          </a:xfrm>
          <a:custGeom>
            <a:avLst/>
            <a:gdLst/>
            <a:ahLst/>
            <a:cxnLst/>
            <a:rect r="r" b="b" t="t" l="l"/>
            <a:pathLst>
              <a:path h="4222630" w="2249510">
                <a:moveTo>
                  <a:pt x="0" y="0"/>
                </a:moveTo>
                <a:lnTo>
                  <a:pt x="2249510" y="0"/>
                </a:lnTo>
                <a:lnTo>
                  <a:pt x="2249510" y="4222630"/>
                </a:lnTo>
                <a:lnTo>
                  <a:pt x="0" y="4222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154543" y="1895179"/>
            <a:ext cx="626155" cy="626155"/>
          </a:xfrm>
          <a:custGeom>
            <a:avLst/>
            <a:gdLst/>
            <a:ahLst/>
            <a:cxnLst/>
            <a:rect r="r" b="b" t="t" l="l"/>
            <a:pathLst>
              <a:path h="626155" w="626155">
                <a:moveTo>
                  <a:pt x="0" y="0"/>
                </a:moveTo>
                <a:lnTo>
                  <a:pt x="626156" y="0"/>
                </a:lnTo>
                <a:lnTo>
                  <a:pt x="626156" y="626155"/>
                </a:lnTo>
                <a:lnTo>
                  <a:pt x="0" y="6261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61C2A2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61C2A2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31" id="31"/>
          <p:cNvSpPr txBox="true"/>
          <p:nvPr/>
        </p:nvSpPr>
        <p:spPr>
          <a:xfrm rot="964882">
            <a:off x="8294239" y="8857464"/>
            <a:ext cx="4137542" cy="833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7"/>
              </a:lnSpc>
              <a:spcBef>
                <a:spcPct val="0"/>
              </a:spcBef>
            </a:pPr>
            <a:r>
              <a:rPr lang="en-US" sz="2419">
                <a:solidFill>
                  <a:srgbClr val="61C2A2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419">
                <a:solidFill>
                  <a:srgbClr val="61C2A2"/>
                </a:solidFill>
                <a:latin typeface="Coiny"/>
                <a:ea typeface="Coiny"/>
                <a:cs typeface="Coiny"/>
                <a:sym typeface="Coiny"/>
              </a:rPr>
              <a:t>ema: „Plaukiam į vasarą!”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1619893" y="2208256"/>
            <a:ext cx="626155" cy="626155"/>
          </a:xfrm>
          <a:custGeom>
            <a:avLst/>
            <a:gdLst/>
            <a:ahLst/>
            <a:cxnLst/>
            <a:rect r="r" b="b" t="t" l="l"/>
            <a:pathLst>
              <a:path h="626155" w="626155">
                <a:moveTo>
                  <a:pt x="0" y="0"/>
                </a:moveTo>
                <a:lnTo>
                  <a:pt x="626156" y="0"/>
                </a:lnTo>
                <a:lnTo>
                  <a:pt x="626156" y="626156"/>
                </a:lnTo>
                <a:lnTo>
                  <a:pt x="0" y="626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970833" y="1895179"/>
            <a:ext cx="1060388" cy="1060388"/>
          </a:xfrm>
          <a:custGeom>
            <a:avLst/>
            <a:gdLst/>
            <a:ahLst/>
            <a:cxnLst/>
            <a:rect r="r" b="b" t="t" l="l"/>
            <a:pathLst>
              <a:path h="1060388" w="1060388">
                <a:moveTo>
                  <a:pt x="0" y="0"/>
                </a:moveTo>
                <a:lnTo>
                  <a:pt x="1060388" y="0"/>
                </a:lnTo>
                <a:lnTo>
                  <a:pt x="1060388" y="1060387"/>
                </a:lnTo>
                <a:lnTo>
                  <a:pt x="0" y="106038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9515377" y="5200452"/>
            <a:ext cx="852277" cy="852277"/>
          </a:xfrm>
          <a:custGeom>
            <a:avLst/>
            <a:gdLst/>
            <a:ahLst/>
            <a:cxnLst/>
            <a:rect r="r" b="b" t="t" l="l"/>
            <a:pathLst>
              <a:path h="852277" w="852277">
                <a:moveTo>
                  <a:pt x="0" y="0"/>
                </a:moveTo>
                <a:lnTo>
                  <a:pt x="852278" y="0"/>
                </a:lnTo>
                <a:lnTo>
                  <a:pt x="852278" y="852277"/>
                </a:lnTo>
                <a:lnTo>
                  <a:pt x="0" y="8522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227891" y="5409948"/>
            <a:ext cx="852277" cy="852277"/>
          </a:xfrm>
          <a:custGeom>
            <a:avLst/>
            <a:gdLst/>
            <a:ahLst/>
            <a:cxnLst/>
            <a:rect r="r" b="b" t="t" l="l"/>
            <a:pathLst>
              <a:path h="852277" w="852277">
                <a:moveTo>
                  <a:pt x="0" y="0"/>
                </a:moveTo>
                <a:lnTo>
                  <a:pt x="852277" y="0"/>
                </a:lnTo>
                <a:lnTo>
                  <a:pt x="852277" y="852277"/>
                </a:lnTo>
                <a:lnTo>
                  <a:pt x="0" y="8522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3954542" y="5723277"/>
            <a:ext cx="584171" cy="584171"/>
          </a:xfrm>
          <a:custGeom>
            <a:avLst/>
            <a:gdLst/>
            <a:ahLst/>
            <a:cxnLst/>
            <a:rect r="r" b="b" t="t" l="l"/>
            <a:pathLst>
              <a:path h="584171" w="584171">
                <a:moveTo>
                  <a:pt x="0" y="0"/>
                </a:moveTo>
                <a:lnTo>
                  <a:pt x="584172" y="0"/>
                </a:lnTo>
                <a:lnTo>
                  <a:pt x="584172" y="584171"/>
                </a:lnTo>
                <a:lnTo>
                  <a:pt x="0" y="5841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4805414" y="5566612"/>
            <a:ext cx="504471" cy="504471"/>
          </a:xfrm>
          <a:custGeom>
            <a:avLst/>
            <a:gdLst/>
            <a:ahLst/>
            <a:cxnLst/>
            <a:rect r="r" b="b" t="t" l="l"/>
            <a:pathLst>
              <a:path h="504471" w="504471">
                <a:moveTo>
                  <a:pt x="0" y="0"/>
                </a:moveTo>
                <a:lnTo>
                  <a:pt x="504471" y="0"/>
                </a:lnTo>
                <a:lnTo>
                  <a:pt x="504471" y="504471"/>
                </a:lnTo>
                <a:lnTo>
                  <a:pt x="0" y="504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778985" y="5723277"/>
            <a:ext cx="504471" cy="504471"/>
          </a:xfrm>
          <a:custGeom>
            <a:avLst/>
            <a:gdLst/>
            <a:ahLst/>
            <a:cxnLst/>
            <a:rect r="r" b="b" t="t" l="l"/>
            <a:pathLst>
              <a:path h="504471" w="504471">
                <a:moveTo>
                  <a:pt x="0" y="0"/>
                </a:moveTo>
                <a:lnTo>
                  <a:pt x="504471" y="0"/>
                </a:lnTo>
                <a:lnTo>
                  <a:pt x="504471" y="504470"/>
                </a:lnTo>
                <a:lnTo>
                  <a:pt x="0" y="5044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6553856" y="5548258"/>
            <a:ext cx="504471" cy="504471"/>
          </a:xfrm>
          <a:custGeom>
            <a:avLst/>
            <a:gdLst/>
            <a:ahLst/>
            <a:cxnLst/>
            <a:rect r="r" b="b" t="t" l="l"/>
            <a:pathLst>
              <a:path h="504471" w="504471">
                <a:moveTo>
                  <a:pt x="0" y="0"/>
                </a:moveTo>
                <a:lnTo>
                  <a:pt x="504471" y="0"/>
                </a:lnTo>
                <a:lnTo>
                  <a:pt x="504471" y="504471"/>
                </a:lnTo>
                <a:lnTo>
                  <a:pt x="0" y="504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3183372" y="5975512"/>
            <a:ext cx="504471" cy="504471"/>
          </a:xfrm>
          <a:custGeom>
            <a:avLst/>
            <a:gdLst/>
            <a:ahLst/>
            <a:cxnLst/>
            <a:rect r="r" b="b" t="t" l="l"/>
            <a:pathLst>
              <a:path h="504471" w="504471">
                <a:moveTo>
                  <a:pt x="0" y="0"/>
                </a:moveTo>
                <a:lnTo>
                  <a:pt x="504470" y="0"/>
                </a:lnTo>
                <a:lnTo>
                  <a:pt x="504470" y="504471"/>
                </a:lnTo>
                <a:lnTo>
                  <a:pt x="0" y="504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675277" y="2270172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4018061">
            <a:off x="15761946" y="712885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06508" y="423073"/>
            <a:ext cx="13601376" cy="8835227"/>
          </a:xfrm>
          <a:custGeom>
            <a:avLst/>
            <a:gdLst/>
            <a:ahLst/>
            <a:cxnLst/>
            <a:rect r="r" b="b" t="t" l="l"/>
            <a:pathLst>
              <a:path h="8835227" w="13601376">
                <a:moveTo>
                  <a:pt x="0" y="0"/>
                </a:moveTo>
                <a:lnTo>
                  <a:pt x="13601376" y="0"/>
                </a:lnTo>
                <a:lnTo>
                  <a:pt x="13601376" y="8835227"/>
                </a:lnTo>
                <a:lnTo>
                  <a:pt x="0" y="8835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746962" y="8293304"/>
            <a:ext cx="13258800" cy="66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4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oiny"/>
                <a:ea typeface="Coiny"/>
                <a:cs typeface="Coiny"/>
                <a:sym typeface="Coiny"/>
              </a:rPr>
              <a:t>  „Vaikas mokosi kalbėti tada, kai kalba tampa žaidimu, o ne pareiga.“</a:t>
            </a:r>
          </a:p>
          <a:p>
            <a:pPr algn="ctr">
              <a:lnSpc>
                <a:spcPts val="2574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Coiny"/>
                <a:ea typeface="Coiny"/>
                <a:cs typeface="Coiny"/>
                <a:sym typeface="Coiny"/>
              </a:rPr>
              <a:t>                                                                                                             — Bruner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77648" y="1738082"/>
            <a:ext cx="11448139" cy="6915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83"/>
              </a:lnSpc>
            </a:pPr>
            <a:r>
              <a:rPr lang="en-US" sz="2799" b="true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Sudarytos sąlygos kalbinėms iniciatyvoms skleistis.</a:t>
            </a:r>
          </a:p>
          <a:p>
            <a:pPr algn="just">
              <a:lnSpc>
                <a:spcPts val="2883"/>
              </a:lnSpc>
            </a:pPr>
            <a:r>
              <a:rPr lang="en-US" sz="279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Per kryptingai planuotas veiklas buvo kuriama emociniu požiūriu saugi ir kalbai palanki aplinka. Nors vaikų kalbinio aktyvumo lygis skyrėsi, daliai vaikų sudarytos sąlygos leido drąsiau inicijuoti kalbinį kontaktą.</a:t>
            </a:r>
          </a:p>
          <a:p>
            <a:pPr algn="just">
              <a:lnSpc>
                <a:spcPts val="1029"/>
              </a:lnSpc>
            </a:pPr>
          </a:p>
          <a:p>
            <a:pPr algn="just">
              <a:lnSpc>
                <a:spcPts val="2883"/>
              </a:lnSpc>
            </a:pPr>
            <a:r>
              <a:rPr lang="en-US" sz="2799" b="true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Nuosekliai taikyti kalbos ugdymo elementai padėjo kurti prevencinę bazę.</a:t>
            </a:r>
          </a:p>
          <a:p>
            <a:pPr algn="just">
              <a:lnSpc>
                <a:spcPts val="2883"/>
              </a:lnSpc>
            </a:pPr>
            <a:r>
              <a:rPr lang="en-US" sz="279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Per veiklas buvo metodiškai lavinama artikuliacinė motorika, kvėpavimas, foneminė klausa ir žodynas. Tai leido stebėti pirmuosius kalbinės raidos stiprėjimo požymius.</a:t>
            </a:r>
          </a:p>
          <a:p>
            <a:pPr algn="just">
              <a:lnSpc>
                <a:spcPts val="1029"/>
              </a:lnSpc>
            </a:pPr>
          </a:p>
          <a:p>
            <a:pPr algn="just">
              <a:lnSpc>
                <a:spcPts val="2883"/>
              </a:lnSpc>
            </a:pPr>
            <a:r>
              <a:rPr lang="en-US" sz="2799" b="true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Kalbos ugdymas tapo natūralia kasdienės veiklos dalimi.</a:t>
            </a:r>
          </a:p>
          <a:p>
            <a:pPr algn="just">
              <a:lnSpc>
                <a:spcPts val="2883"/>
              </a:lnSpc>
            </a:pPr>
            <a:r>
              <a:rPr lang="en-US" sz="279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Kalbiniai elementai buvo integruoti į žaidimus, kūrybines užduotis, meninę veiklą, jutiminius patyrimus. Kalba ugdyta ne izoliuotai, o visuminėje grupės veikloje. </a:t>
            </a:r>
          </a:p>
          <a:p>
            <a:pPr algn="just">
              <a:lnSpc>
                <a:spcPts val="1029"/>
              </a:lnSpc>
            </a:pPr>
          </a:p>
          <a:p>
            <a:pPr algn="just">
              <a:lnSpc>
                <a:spcPts val="2883"/>
              </a:lnSpc>
            </a:pPr>
            <a:r>
              <a:rPr lang="en-US" sz="2799" b="true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Sustiprintas tarpdisciplininis bendradarbiavimas.</a:t>
            </a:r>
          </a:p>
          <a:p>
            <a:pPr algn="just">
              <a:lnSpc>
                <a:spcPts val="2883"/>
              </a:lnSpc>
            </a:pPr>
            <a:r>
              <a:rPr lang="en-US" sz="2799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Pedagogės aktyviai įgyvendino logopedės parengtus planus, integravo kalbinius elementus į kasdienę veiklą, o tai padidino kalbinės ugdymo aplinkos kokybę visoje grupėje.</a:t>
            </a:r>
          </a:p>
          <a:p>
            <a:pPr algn="just">
              <a:lnSpc>
                <a:spcPts val="2883"/>
              </a:lnSpc>
              <a:spcBef>
                <a:spcPct val="0"/>
              </a:spcBef>
            </a:pPr>
          </a:p>
          <a:p>
            <a:pPr algn="just">
              <a:lnSpc>
                <a:spcPts val="2574"/>
              </a:lnSpc>
              <a:spcBef>
                <a:spcPct val="0"/>
              </a:spcBef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409062" y="7852320"/>
            <a:ext cx="1996268" cy="402883"/>
          </a:xfrm>
          <a:custGeom>
            <a:avLst/>
            <a:gdLst/>
            <a:ahLst/>
            <a:cxnLst/>
            <a:rect r="r" b="b" t="t" l="l"/>
            <a:pathLst>
              <a:path h="402883" w="1996268">
                <a:moveTo>
                  <a:pt x="0" y="0"/>
                </a:moveTo>
                <a:lnTo>
                  <a:pt x="1996268" y="0"/>
                </a:lnTo>
                <a:lnTo>
                  <a:pt x="1996268" y="402884"/>
                </a:lnTo>
                <a:lnTo>
                  <a:pt x="0" y="4028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509646" y="6831871"/>
            <a:ext cx="636973" cy="763257"/>
          </a:xfrm>
          <a:custGeom>
            <a:avLst/>
            <a:gdLst/>
            <a:ahLst/>
            <a:cxnLst/>
            <a:rect r="r" b="b" t="t" l="l"/>
            <a:pathLst>
              <a:path h="763257" w="636973">
                <a:moveTo>
                  <a:pt x="0" y="0"/>
                </a:moveTo>
                <a:lnTo>
                  <a:pt x="636973" y="0"/>
                </a:lnTo>
                <a:lnTo>
                  <a:pt x="636973" y="763257"/>
                </a:lnTo>
                <a:lnTo>
                  <a:pt x="0" y="7632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19165" y="5214620"/>
            <a:ext cx="549828" cy="779395"/>
          </a:xfrm>
          <a:custGeom>
            <a:avLst/>
            <a:gdLst/>
            <a:ahLst/>
            <a:cxnLst/>
            <a:rect r="r" b="b" t="t" l="l"/>
            <a:pathLst>
              <a:path h="779395" w="549828">
                <a:moveTo>
                  <a:pt x="0" y="0"/>
                </a:moveTo>
                <a:lnTo>
                  <a:pt x="549828" y="0"/>
                </a:lnTo>
                <a:lnTo>
                  <a:pt x="549828" y="779395"/>
                </a:lnTo>
                <a:lnTo>
                  <a:pt x="0" y="7793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509646" y="3613650"/>
            <a:ext cx="568867" cy="763114"/>
          </a:xfrm>
          <a:custGeom>
            <a:avLst/>
            <a:gdLst/>
            <a:ahLst/>
            <a:cxnLst/>
            <a:rect r="r" b="b" t="t" l="l"/>
            <a:pathLst>
              <a:path h="763114" w="568867">
                <a:moveTo>
                  <a:pt x="0" y="0"/>
                </a:moveTo>
                <a:lnTo>
                  <a:pt x="568867" y="0"/>
                </a:lnTo>
                <a:lnTo>
                  <a:pt x="568867" y="763114"/>
                </a:lnTo>
                <a:lnTo>
                  <a:pt x="0" y="76311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543699" y="2048255"/>
            <a:ext cx="568867" cy="838812"/>
          </a:xfrm>
          <a:custGeom>
            <a:avLst/>
            <a:gdLst/>
            <a:ahLst/>
            <a:cxnLst/>
            <a:rect r="r" b="b" t="t" l="l"/>
            <a:pathLst>
              <a:path h="838812" w="568867">
                <a:moveTo>
                  <a:pt x="0" y="0"/>
                </a:moveTo>
                <a:lnTo>
                  <a:pt x="568867" y="0"/>
                </a:lnTo>
                <a:lnTo>
                  <a:pt x="568867" y="838812"/>
                </a:lnTo>
                <a:lnTo>
                  <a:pt x="0" y="838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982269" y="720823"/>
            <a:ext cx="12788186" cy="86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b="true" sz="56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REZULTATAI</a:t>
            </a:r>
          </a:p>
        </p:txBody>
      </p:sp>
    </p:spTree>
  </p:cSld>
  <p:clrMapOvr>
    <a:masterClrMapping/>
  </p:clrMapOvr>
  <p:transition spd="fast">
    <p:circl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35487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0" y="0"/>
                </a:moveTo>
                <a:lnTo>
                  <a:pt x="6499269" y="0"/>
                </a:lnTo>
                <a:lnTo>
                  <a:pt x="6499269" y="11554255"/>
                </a:lnTo>
                <a:lnTo>
                  <a:pt x="0" y="11554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2654257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6499268" y="0"/>
                </a:moveTo>
                <a:lnTo>
                  <a:pt x="0" y="0"/>
                </a:lnTo>
                <a:lnTo>
                  <a:pt x="0" y="11554255"/>
                </a:lnTo>
                <a:lnTo>
                  <a:pt x="6499268" y="11554255"/>
                </a:lnTo>
                <a:lnTo>
                  <a:pt x="6499268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34475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0" y="0"/>
                </a:moveTo>
                <a:lnTo>
                  <a:pt x="6499268" y="0"/>
                </a:lnTo>
                <a:lnTo>
                  <a:pt x="6499268" y="11554255"/>
                </a:lnTo>
                <a:lnTo>
                  <a:pt x="0" y="11554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624218" y="-286385"/>
            <a:ext cx="6499268" cy="11554255"/>
          </a:xfrm>
          <a:custGeom>
            <a:avLst/>
            <a:gdLst/>
            <a:ahLst/>
            <a:cxnLst/>
            <a:rect r="r" b="b" t="t" l="l"/>
            <a:pathLst>
              <a:path h="11554255" w="6499268">
                <a:moveTo>
                  <a:pt x="6499269" y="0"/>
                </a:moveTo>
                <a:lnTo>
                  <a:pt x="0" y="0"/>
                </a:lnTo>
                <a:lnTo>
                  <a:pt x="0" y="11554255"/>
                </a:lnTo>
                <a:lnTo>
                  <a:pt x="6499269" y="11554255"/>
                </a:lnTo>
                <a:lnTo>
                  <a:pt x="6499269" y="0"/>
                </a:lnTo>
                <a:close/>
              </a:path>
            </a:pathLst>
          </a:custGeom>
          <a:blipFill>
            <a:blip r:embed="rId2"/>
            <a:stretch>
              <a:fillRect l="-13333" t="0" r="-1333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254697" y="-1691925"/>
            <a:ext cx="5326762" cy="4947230"/>
          </a:xfrm>
          <a:custGeom>
            <a:avLst/>
            <a:gdLst/>
            <a:ahLst/>
            <a:cxnLst/>
            <a:rect r="r" b="b" t="t" l="l"/>
            <a:pathLst>
              <a:path h="4947230" w="5326762">
                <a:moveTo>
                  <a:pt x="0" y="0"/>
                </a:moveTo>
                <a:lnTo>
                  <a:pt x="5326762" y="0"/>
                </a:lnTo>
                <a:lnTo>
                  <a:pt x="5326762" y="4947230"/>
                </a:lnTo>
                <a:lnTo>
                  <a:pt x="0" y="49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733709" y="971474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203102">
            <a:off x="415188" y="9852865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2"/>
                </a:lnTo>
                <a:lnTo>
                  <a:pt x="0" y="155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471165">
            <a:off x="1564085" y="984708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8" y="0"/>
                </a:lnTo>
                <a:lnTo>
                  <a:pt x="1762408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49858" y="971474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8" y="0"/>
                </a:lnTo>
                <a:lnTo>
                  <a:pt x="1762408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906065">
            <a:off x="4200383" y="9847087"/>
            <a:ext cx="1762409" cy="1553123"/>
          </a:xfrm>
          <a:custGeom>
            <a:avLst/>
            <a:gdLst/>
            <a:ahLst/>
            <a:cxnLst/>
            <a:rect r="r" b="b" t="t" l="l"/>
            <a:pathLst>
              <a:path h="1553123" w="1762409">
                <a:moveTo>
                  <a:pt x="0" y="0"/>
                </a:moveTo>
                <a:lnTo>
                  <a:pt x="1762409" y="0"/>
                </a:lnTo>
                <a:lnTo>
                  <a:pt x="1762409" y="1553123"/>
                </a:lnTo>
                <a:lnTo>
                  <a:pt x="0" y="1553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441665" y="3198032"/>
            <a:ext cx="11423721" cy="305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b="true" sz="11499">
                <a:solidFill>
                  <a:srgbClr val="FA753E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AČIŪ UŽ DĖMESĮ!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641701" y="-2278489"/>
            <a:ext cx="9709179" cy="6614379"/>
          </a:xfrm>
          <a:custGeom>
            <a:avLst/>
            <a:gdLst/>
            <a:ahLst/>
            <a:cxnLst/>
            <a:rect r="r" b="b" t="t" l="l"/>
            <a:pathLst>
              <a:path h="6614379" w="9709179">
                <a:moveTo>
                  <a:pt x="0" y="0"/>
                </a:moveTo>
                <a:lnTo>
                  <a:pt x="9709180" y="0"/>
                </a:lnTo>
                <a:lnTo>
                  <a:pt x="9709180" y="6614378"/>
                </a:lnTo>
                <a:lnTo>
                  <a:pt x="0" y="66143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56250" y="6622570"/>
            <a:ext cx="5594550" cy="3664430"/>
          </a:xfrm>
          <a:custGeom>
            <a:avLst/>
            <a:gdLst/>
            <a:ahLst/>
            <a:cxnLst/>
            <a:rect r="r" b="b" t="t" l="l"/>
            <a:pathLst>
              <a:path h="3664430" w="5594550">
                <a:moveTo>
                  <a:pt x="0" y="0"/>
                </a:moveTo>
                <a:lnTo>
                  <a:pt x="5594550" y="0"/>
                </a:lnTo>
                <a:lnTo>
                  <a:pt x="5594550" y="3664430"/>
                </a:lnTo>
                <a:lnTo>
                  <a:pt x="0" y="3664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04324" y="2327124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56321" y="4114800"/>
            <a:ext cx="2005030" cy="2057400"/>
          </a:xfrm>
          <a:custGeom>
            <a:avLst/>
            <a:gdLst/>
            <a:ahLst/>
            <a:cxnLst/>
            <a:rect r="r" b="b" t="t" l="l"/>
            <a:pathLst>
              <a:path h="2057400" w="2005030">
                <a:moveTo>
                  <a:pt x="0" y="0"/>
                </a:moveTo>
                <a:lnTo>
                  <a:pt x="2005030" y="0"/>
                </a:lnTo>
                <a:lnTo>
                  <a:pt x="20050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26946" y="685292"/>
            <a:ext cx="14309630" cy="9295297"/>
          </a:xfrm>
          <a:custGeom>
            <a:avLst/>
            <a:gdLst/>
            <a:ahLst/>
            <a:cxnLst/>
            <a:rect r="r" b="b" t="t" l="l"/>
            <a:pathLst>
              <a:path h="9295297" w="14309630">
                <a:moveTo>
                  <a:pt x="0" y="0"/>
                </a:moveTo>
                <a:lnTo>
                  <a:pt x="14309630" y="0"/>
                </a:lnTo>
                <a:lnTo>
                  <a:pt x="14309630" y="9295297"/>
                </a:lnTo>
                <a:lnTo>
                  <a:pt x="0" y="9295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018061">
            <a:off x="16268281" y="712961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50732" y="2317599"/>
            <a:ext cx="12788186" cy="757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Projektas „Vaiko kelias į gražią kalbą“ – tai ilgalaikė, struktūruota ankstyvosios kalbos prevencijos programa, orientuota į visuminį vaiko kalbos gebėjimų vystymą(si).</a:t>
            </a:r>
          </a:p>
          <a:p>
            <a:pPr algn="ctr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🎯Pagrindinis tikslas – sudaryti vaiko kalbai palankią aplinką, kurioje ugdomi kalbiniai, motoriniai, sensoriniai ir socialiniai gebėjimai, būtini sklandžiai kalbos raidai.</a:t>
            </a:r>
          </a:p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sz="3000" spc="227">
                <a:solidFill>
                  <a:srgbClr val="FCB931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🔹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</a:t>
            </a: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Projektas įgyvendinamas per:</a:t>
            </a:r>
          </a:p>
          <a:p>
            <a:pPr algn="just" marL="647700" indent="-323850" lvl="1">
              <a:lnSpc>
                <a:spcPts val="309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kūrybines, žaidybines veiklas;</a:t>
            </a:r>
          </a:p>
          <a:p>
            <a:pPr algn="just" marL="647700" indent="-323850" lvl="1">
              <a:lnSpc>
                <a:spcPts val="309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sistemingas kalbos ugdymo pratybas;</a:t>
            </a:r>
          </a:p>
          <a:p>
            <a:pPr algn="just" marL="647700" indent="-323850" lvl="1">
              <a:lnSpc>
                <a:spcPts val="309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tėvų, pedagogų ir logopedo bendradarbiavimą.</a:t>
            </a:r>
          </a:p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960"/>
              </a:lnSpc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🔹 </a:t>
            </a: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Veiklos grindžiamos:</a:t>
            </a:r>
          </a:p>
          <a:p>
            <a:pPr algn="just" marL="647700" indent="-323850" lvl="1">
              <a:lnSpc>
                <a:spcPts val="396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kalbos ugdymo modeliu;</a:t>
            </a:r>
          </a:p>
          <a:p>
            <a:pPr algn="just" marL="647700" indent="-323850" lvl="1">
              <a:lnSpc>
                <a:spcPts val="300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multisensoriniu požiūriu;</a:t>
            </a:r>
          </a:p>
          <a:p>
            <a:pPr algn="just" marL="647700" indent="-323850" lvl="1">
              <a:lnSpc>
                <a:spcPts val="300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pozityvaus bendravimo principais;</a:t>
            </a:r>
          </a:p>
          <a:p>
            <a:pPr algn="just" marL="647700" indent="-323850" lvl="1">
              <a:lnSpc>
                <a:spcPts val="3000"/>
              </a:lnSpc>
              <a:buFont typeface="Arial"/>
              <a:buChar char="•"/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individualių vaiko poreikių atliepimu.</a:t>
            </a:r>
          </a:p>
          <a:p>
            <a:pPr algn="just">
              <a:lnSpc>
                <a:spcPts val="2397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185326" y="1000125"/>
            <a:ext cx="7518998" cy="104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1"/>
              </a:lnSpc>
            </a:pPr>
            <a:r>
              <a:rPr lang="en-US" b="true" sz="67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APIE PROJEKTĄ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04324" y="2327124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56321" y="4114800"/>
            <a:ext cx="2005030" cy="2057400"/>
          </a:xfrm>
          <a:custGeom>
            <a:avLst/>
            <a:gdLst/>
            <a:ahLst/>
            <a:cxnLst/>
            <a:rect r="r" b="b" t="t" l="l"/>
            <a:pathLst>
              <a:path h="2057400" w="2005030">
                <a:moveTo>
                  <a:pt x="0" y="0"/>
                </a:moveTo>
                <a:lnTo>
                  <a:pt x="2005030" y="0"/>
                </a:lnTo>
                <a:lnTo>
                  <a:pt x="20050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26946" y="685292"/>
            <a:ext cx="14309630" cy="9295297"/>
          </a:xfrm>
          <a:custGeom>
            <a:avLst/>
            <a:gdLst/>
            <a:ahLst/>
            <a:cxnLst/>
            <a:rect r="r" b="b" t="t" l="l"/>
            <a:pathLst>
              <a:path h="9295297" w="14309630">
                <a:moveTo>
                  <a:pt x="0" y="0"/>
                </a:moveTo>
                <a:lnTo>
                  <a:pt x="14309630" y="0"/>
                </a:lnTo>
                <a:lnTo>
                  <a:pt x="14309630" y="9295297"/>
                </a:lnTo>
                <a:lnTo>
                  <a:pt x="0" y="9295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018061">
            <a:off x="16268281" y="712961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550732" y="2979354"/>
            <a:ext cx="12788186" cy="7001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🔸 Pastaraisiais metais stebimas ryškus kalbos raidos sutrikimų dažnėjimas tarp 2–6 metų vaikų.</a:t>
            </a:r>
          </a:p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🔸 Dažniausi sunkumai:</a:t>
            </a:r>
          </a:p>
          <a:p>
            <a:pPr algn="just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– garsų artikuliacijos netikslumai,</a:t>
            </a:r>
          </a:p>
          <a:p>
            <a:pPr algn="just">
              <a:lnSpc>
                <a:spcPts val="3090"/>
              </a:lnSpc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– nepakankamai išlavėję artikuliacinio aparato judesiai,</a:t>
            </a:r>
          </a:p>
          <a:p>
            <a:pPr algn="just">
              <a:lnSpc>
                <a:spcPts val="3090"/>
              </a:lnSpc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–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nepakankamai išugdyti foneminio suvokimo gebėjimai,</a:t>
            </a:r>
          </a:p>
          <a:p>
            <a:pPr algn="just">
              <a:lnSpc>
                <a:spcPts val="3090"/>
              </a:lnSpc>
            </a:pP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– siauras žodynas.</a:t>
            </a:r>
          </a:p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🔸 Ankstyva intervencija 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sumažina riziką formuotis antriniams sunkumams – emociniam atsiribojimui, elgesio problemoms, mokymosi sutrikimams.</a:t>
            </a:r>
          </a:p>
          <a:p>
            <a:pPr algn="just">
              <a:lnSpc>
                <a:spcPts val="3090"/>
              </a:lnSpc>
            </a:pPr>
          </a:p>
          <a:p>
            <a:pPr algn="just">
              <a:lnSpc>
                <a:spcPts val="3090"/>
              </a:lnSpc>
            </a:pP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📚</a:t>
            </a:r>
            <a:r>
              <a:rPr lang="en-US" b="true" sz="3000" spc="227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Remiantis moksliniais tyrimais 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(Dodge ir kt., 2008) įrodyta, kad kompleksinės prev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encinės priemonės tai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kytos iki 4 me</a:t>
            </a:r>
            <a:r>
              <a:rPr lang="en-US" sz="3000" spc="227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tų amžiaus ženkliai padidina vaikų kalbinės raidos sėkmę.</a:t>
            </a:r>
          </a:p>
          <a:p>
            <a:pPr algn="just">
              <a:lnSpc>
                <a:spcPts val="2397"/>
              </a:lnSpc>
              <a:spcBef>
                <a:spcPct val="0"/>
              </a:spcBef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136359" y="2049653"/>
            <a:ext cx="5616932" cy="1249767"/>
          </a:xfrm>
          <a:custGeom>
            <a:avLst/>
            <a:gdLst/>
            <a:ahLst/>
            <a:cxnLst/>
            <a:rect r="r" b="b" t="t" l="l"/>
            <a:pathLst>
              <a:path h="1249767" w="5616932">
                <a:moveTo>
                  <a:pt x="0" y="0"/>
                </a:moveTo>
                <a:lnTo>
                  <a:pt x="5616932" y="0"/>
                </a:lnTo>
                <a:lnTo>
                  <a:pt x="5616932" y="1249768"/>
                </a:lnTo>
                <a:lnTo>
                  <a:pt x="0" y="12497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550732" y="1000125"/>
            <a:ext cx="12788186" cy="104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1"/>
              </a:lnSpc>
            </a:pPr>
            <a:r>
              <a:rPr lang="en-US" b="true" sz="67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AKTUALUMAS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88033" y="2164380"/>
            <a:ext cx="4313584" cy="1067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0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oiny"/>
                <a:ea typeface="Coiny"/>
                <a:cs typeface="Coiny"/>
                <a:sym typeface="Coiny"/>
              </a:rPr>
              <a:t>Ikimokyklinis amžius – jautriausias kalbos raidos laikotarpis.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04324" y="2327124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56321" y="4114800"/>
            <a:ext cx="2005030" cy="2057400"/>
          </a:xfrm>
          <a:custGeom>
            <a:avLst/>
            <a:gdLst/>
            <a:ahLst/>
            <a:cxnLst/>
            <a:rect r="r" b="b" t="t" l="l"/>
            <a:pathLst>
              <a:path h="2057400" w="2005030">
                <a:moveTo>
                  <a:pt x="0" y="0"/>
                </a:moveTo>
                <a:lnTo>
                  <a:pt x="2005030" y="0"/>
                </a:lnTo>
                <a:lnTo>
                  <a:pt x="20050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26946" y="685292"/>
            <a:ext cx="14309630" cy="9295297"/>
          </a:xfrm>
          <a:custGeom>
            <a:avLst/>
            <a:gdLst/>
            <a:ahLst/>
            <a:cxnLst/>
            <a:rect r="r" b="b" t="t" l="l"/>
            <a:pathLst>
              <a:path h="9295297" w="14309630">
                <a:moveTo>
                  <a:pt x="0" y="0"/>
                </a:moveTo>
                <a:lnTo>
                  <a:pt x="14309630" y="0"/>
                </a:lnTo>
                <a:lnTo>
                  <a:pt x="14309630" y="9295297"/>
                </a:lnTo>
                <a:lnTo>
                  <a:pt x="0" y="9295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018061">
            <a:off x="16268281" y="712961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661345" y="2640510"/>
            <a:ext cx="12788186" cy="7298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Projektas remiasi visuminės kalbos raidos samprata, kurioje kalba ugdoma per sensorinę, motorinę, emocinę ir socialinę vaiko patirtį. Ankstyvojo amžiaus vaikams būtina ne korekcija, o sisteminga, žaisminga, išgyvenimu grįsta prev</a:t>
            </a: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encija</a:t>
            </a: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.</a:t>
            </a:r>
          </a:p>
          <a:p>
            <a:pPr algn="l">
              <a:lnSpc>
                <a:spcPts val="2883"/>
              </a:lnSpc>
            </a:pPr>
          </a:p>
          <a:p>
            <a:pPr algn="l">
              <a:lnSpc>
                <a:spcPts val="2883"/>
              </a:lnSpc>
            </a:pPr>
            <a:r>
              <a:rPr lang="en-US" sz="2799" spc="212" b="true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Pagrindiniai principai: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✔️ Visuminis (holistinis) požiūris</a:t>
            </a:r>
          </a:p>
          <a:p>
            <a:pPr algn="just">
              <a:lnSpc>
                <a:spcPts val="2883"/>
              </a:lnSpc>
            </a:pPr>
            <a:r>
              <a:rPr lang="en-US" sz="2799" spc="21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Kalbos ugdymas vyksta integruojant pojūčius, judesį, kvėpavimą, garsus ir emocijas.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✔️ Žaidybinis metodas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  <a:r>
              <a:rPr lang="en-US" sz="2799" spc="21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Vaikų kalba skatinama per žaidimus, personažus, kūrybinius objektus.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✔️ Motorikos ir kvėpavimo integracija</a:t>
            </a:r>
          </a:p>
          <a:p>
            <a:pPr algn="just">
              <a:lnSpc>
                <a:spcPts val="2883"/>
              </a:lnSpc>
            </a:pPr>
            <a:r>
              <a:rPr lang="en-US" sz="2799" spc="21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Rankų, veido raumenų, artikuliacinių padargų bei kvėpavimo koordinacija sudaro kalbos fiziologinį pagrindą.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✔️ Sensorinis mokymasis</a:t>
            </a:r>
          </a:p>
          <a:p>
            <a:pPr algn="just">
              <a:lnSpc>
                <a:spcPts val="2883"/>
              </a:lnSpc>
            </a:pPr>
            <a:r>
              <a:rPr lang="en-US" sz="2799" spc="21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Kalba stiprėja per regos, klausos, lytėjimo, pusiausvyros ir kinestezinius dirgiklius.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✔️ Emocinis saugumas</a:t>
            </a:r>
          </a:p>
          <a:p>
            <a:pPr algn="just">
              <a:lnSpc>
                <a:spcPts val="2883"/>
              </a:lnSpc>
            </a:pPr>
            <a:r>
              <a:rPr lang="en-US" b="true" sz="2799" spc="212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 </a:t>
            </a:r>
            <a:r>
              <a:rPr lang="en-US" sz="2799" spc="212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Tik saugioje, pozityvioje aplinkoje vaikas įgyja pasitikėjimą kalbėti.</a:t>
            </a:r>
          </a:p>
          <a:p>
            <a:pPr algn="ctr">
              <a:lnSpc>
                <a:spcPts val="280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3661345" y="1079436"/>
            <a:ext cx="12788186" cy="2376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6"/>
              </a:lnSpc>
            </a:pPr>
            <a:r>
              <a:rPr lang="en-US" b="true" sz="52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KALBOS PREVENCIJOS TURINYS IR PRINCIPAI</a:t>
            </a:r>
          </a:p>
          <a:p>
            <a:pPr algn="ctr">
              <a:lnSpc>
                <a:spcPts val="6901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675277" y="2270172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4018061">
            <a:off x="15761946" y="712885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6321" y="4114800"/>
            <a:ext cx="2005030" cy="2057400"/>
          </a:xfrm>
          <a:custGeom>
            <a:avLst/>
            <a:gdLst/>
            <a:ahLst/>
            <a:cxnLst/>
            <a:rect r="r" b="b" t="t" l="l"/>
            <a:pathLst>
              <a:path h="2057400" w="2005030">
                <a:moveTo>
                  <a:pt x="0" y="0"/>
                </a:moveTo>
                <a:lnTo>
                  <a:pt x="2005030" y="0"/>
                </a:lnTo>
                <a:lnTo>
                  <a:pt x="20050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06508" y="554368"/>
            <a:ext cx="13399254" cy="8703932"/>
          </a:xfrm>
          <a:custGeom>
            <a:avLst/>
            <a:gdLst/>
            <a:ahLst/>
            <a:cxnLst/>
            <a:rect r="r" b="b" t="t" l="l"/>
            <a:pathLst>
              <a:path h="8703932" w="13399254">
                <a:moveTo>
                  <a:pt x="0" y="0"/>
                </a:moveTo>
                <a:lnTo>
                  <a:pt x="13399254" y="0"/>
                </a:lnTo>
                <a:lnTo>
                  <a:pt x="13399254" y="8703932"/>
                </a:lnTo>
                <a:lnTo>
                  <a:pt x="0" y="87039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048538" y="2193175"/>
            <a:ext cx="5690344" cy="1536393"/>
          </a:xfrm>
          <a:custGeom>
            <a:avLst/>
            <a:gdLst/>
            <a:ahLst/>
            <a:cxnLst/>
            <a:rect r="r" b="b" t="t" l="l"/>
            <a:pathLst>
              <a:path h="1536393" w="5690344">
                <a:moveTo>
                  <a:pt x="0" y="0"/>
                </a:moveTo>
                <a:lnTo>
                  <a:pt x="5690344" y="0"/>
                </a:lnTo>
                <a:lnTo>
                  <a:pt x="5690344" y="1536393"/>
                </a:lnTo>
                <a:lnTo>
                  <a:pt x="0" y="15363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048538" y="3835286"/>
            <a:ext cx="5690344" cy="1536393"/>
          </a:xfrm>
          <a:custGeom>
            <a:avLst/>
            <a:gdLst/>
            <a:ahLst/>
            <a:cxnLst/>
            <a:rect r="r" b="b" t="t" l="l"/>
            <a:pathLst>
              <a:path h="1536393" w="5690344">
                <a:moveTo>
                  <a:pt x="0" y="0"/>
                </a:moveTo>
                <a:lnTo>
                  <a:pt x="5690344" y="0"/>
                </a:lnTo>
                <a:lnTo>
                  <a:pt x="5690344" y="1536393"/>
                </a:lnTo>
                <a:lnTo>
                  <a:pt x="0" y="15363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48538" y="5476454"/>
            <a:ext cx="5690344" cy="1536393"/>
          </a:xfrm>
          <a:custGeom>
            <a:avLst/>
            <a:gdLst/>
            <a:ahLst/>
            <a:cxnLst/>
            <a:rect r="r" b="b" t="t" l="l"/>
            <a:pathLst>
              <a:path h="1536393" w="5690344">
                <a:moveTo>
                  <a:pt x="0" y="0"/>
                </a:moveTo>
                <a:lnTo>
                  <a:pt x="5690344" y="0"/>
                </a:lnTo>
                <a:lnTo>
                  <a:pt x="5690344" y="1536393"/>
                </a:lnTo>
                <a:lnTo>
                  <a:pt x="0" y="15363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048538" y="7117622"/>
            <a:ext cx="5690344" cy="1536393"/>
          </a:xfrm>
          <a:custGeom>
            <a:avLst/>
            <a:gdLst/>
            <a:ahLst/>
            <a:cxnLst/>
            <a:rect r="r" b="b" t="t" l="l"/>
            <a:pathLst>
              <a:path h="1536393" w="5690344">
                <a:moveTo>
                  <a:pt x="0" y="0"/>
                </a:moveTo>
                <a:lnTo>
                  <a:pt x="5690344" y="0"/>
                </a:lnTo>
                <a:lnTo>
                  <a:pt x="5690344" y="1536393"/>
                </a:lnTo>
                <a:lnTo>
                  <a:pt x="0" y="15363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848460" y="2193175"/>
            <a:ext cx="1200078" cy="1344283"/>
          </a:xfrm>
          <a:custGeom>
            <a:avLst/>
            <a:gdLst/>
            <a:ahLst/>
            <a:cxnLst/>
            <a:rect r="r" b="b" t="t" l="l"/>
            <a:pathLst>
              <a:path h="1344283" w="1200078">
                <a:moveTo>
                  <a:pt x="0" y="0"/>
                </a:moveTo>
                <a:lnTo>
                  <a:pt x="1200078" y="0"/>
                </a:lnTo>
                <a:lnTo>
                  <a:pt x="1200078" y="1344283"/>
                </a:lnTo>
                <a:lnTo>
                  <a:pt x="0" y="134428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797413" y="3900748"/>
            <a:ext cx="1302173" cy="1407064"/>
          </a:xfrm>
          <a:custGeom>
            <a:avLst/>
            <a:gdLst/>
            <a:ahLst/>
            <a:cxnLst/>
            <a:rect r="r" b="b" t="t" l="l"/>
            <a:pathLst>
              <a:path h="1407064" w="1302173">
                <a:moveTo>
                  <a:pt x="0" y="0"/>
                </a:moveTo>
                <a:lnTo>
                  <a:pt x="1302173" y="0"/>
                </a:lnTo>
                <a:lnTo>
                  <a:pt x="1302173" y="1407064"/>
                </a:lnTo>
                <a:lnTo>
                  <a:pt x="0" y="1407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97413" y="5669762"/>
            <a:ext cx="1200078" cy="1271759"/>
          </a:xfrm>
          <a:custGeom>
            <a:avLst/>
            <a:gdLst/>
            <a:ahLst/>
            <a:cxnLst/>
            <a:rect r="r" b="b" t="t" l="l"/>
            <a:pathLst>
              <a:path h="1271759" w="1200078">
                <a:moveTo>
                  <a:pt x="0" y="0"/>
                </a:moveTo>
                <a:lnTo>
                  <a:pt x="1200078" y="0"/>
                </a:lnTo>
                <a:lnTo>
                  <a:pt x="1200078" y="1271759"/>
                </a:lnTo>
                <a:lnTo>
                  <a:pt x="0" y="12717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48460" y="7298972"/>
            <a:ext cx="1189974" cy="1355043"/>
          </a:xfrm>
          <a:custGeom>
            <a:avLst/>
            <a:gdLst/>
            <a:ahLst/>
            <a:cxnLst/>
            <a:rect r="r" b="b" t="t" l="l"/>
            <a:pathLst>
              <a:path h="1355043" w="1189974">
                <a:moveTo>
                  <a:pt x="0" y="0"/>
                </a:moveTo>
                <a:lnTo>
                  <a:pt x="1189974" y="0"/>
                </a:lnTo>
                <a:lnTo>
                  <a:pt x="1189974" y="1355043"/>
                </a:lnTo>
                <a:lnTo>
                  <a:pt x="0" y="13550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338957" y="2243607"/>
            <a:ext cx="1218021" cy="6128409"/>
          </a:xfrm>
          <a:custGeom>
            <a:avLst/>
            <a:gdLst/>
            <a:ahLst/>
            <a:cxnLst/>
            <a:rect r="r" b="b" t="t" l="l"/>
            <a:pathLst>
              <a:path h="6128409" w="1218021">
                <a:moveTo>
                  <a:pt x="0" y="0"/>
                </a:moveTo>
                <a:lnTo>
                  <a:pt x="1218022" y="0"/>
                </a:lnTo>
                <a:lnTo>
                  <a:pt x="1218022" y="6128409"/>
                </a:lnTo>
                <a:lnTo>
                  <a:pt x="0" y="61284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142405" y="944419"/>
            <a:ext cx="12788186" cy="1049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1"/>
              </a:lnSpc>
            </a:pPr>
            <a:r>
              <a:rPr lang="en-US" b="true" sz="67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UŽDAVINIAI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703862" y="2449479"/>
            <a:ext cx="4404769" cy="97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4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Taikyti inovatyvius ir prevencinius darbo metodus ikimokykliniame ugdyme.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569474" y="3977218"/>
            <a:ext cx="4655059" cy="130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4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Sistemingai lavinti kalbinius gebėjimus: kvėpavimą, artikuliaciją, fonemiką, žodyną, rišliąją kalbą.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03862" y="5619329"/>
            <a:ext cx="4161204" cy="130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4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Skatinti vaikų kalbinę iniciatyvą, emocinę išraišką ir pasitikėjimą savimi.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703862" y="7420681"/>
            <a:ext cx="4161204" cy="97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4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Kurti multisensorinę, žaidybinę, kūrybišką ugdymo aplinką.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675277" y="2270172"/>
            <a:ext cx="1739531" cy="5746656"/>
            <a:chOff x="0" y="0"/>
            <a:chExt cx="2319374" cy="76622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928808"/>
              <a:ext cx="2319374" cy="3733400"/>
            </a:xfrm>
            <a:custGeom>
              <a:avLst/>
              <a:gdLst/>
              <a:ahLst/>
              <a:cxnLst/>
              <a:rect r="r" b="b" t="t" l="l"/>
              <a:pathLst>
                <a:path h="3733400" w="2319374">
                  <a:moveTo>
                    <a:pt x="0" y="0"/>
                  </a:moveTo>
                  <a:lnTo>
                    <a:pt x="2319374" y="0"/>
                  </a:lnTo>
                  <a:lnTo>
                    <a:pt x="2319374" y="3733400"/>
                  </a:lnTo>
                  <a:lnTo>
                    <a:pt x="0" y="373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4018061">
            <a:off x="15761946" y="7128859"/>
            <a:ext cx="4039438" cy="3363298"/>
          </a:xfrm>
          <a:custGeom>
            <a:avLst/>
            <a:gdLst/>
            <a:ahLst/>
            <a:cxnLst/>
            <a:rect r="r" b="b" t="t" l="l"/>
            <a:pathLst>
              <a:path h="3363298" w="4039438">
                <a:moveTo>
                  <a:pt x="0" y="0"/>
                </a:moveTo>
                <a:lnTo>
                  <a:pt x="4039438" y="0"/>
                </a:lnTo>
                <a:lnTo>
                  <a:pt x="4039438" y="3363298"/>
                </a:lnTo>
                <a:lnTo>
                  <a:pt x="0" y="3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55154">
            <a:off x="-399495" y="5919183"/>
            <a:ext cx="2499741" cy="4114800"/>
          </a:xfrm>
          <a:custGeom>
            <a:avLst/>
            <a:gdLst/>
            <a:ahLst/>
            <a:cxnLst/>
            <a:rect r="r" b="b" t="t" l="l"/>
            <a:pathLst>
              <a:path h="4114800" w="2499741">
                <a:moveTo>
                  <a:pt x="0" y="0"/>
                </a:moveTo>
                <a:lnTo>
                  <a:pt x="2499741" y="0"/>
                </a:lnTo>
                <a:lnTo>
                  <a:pt x="2499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6321" y="4114800"/>
            <a:ext cx="2005030" cy="2057400"/>
          </a:xfrm>
          <a:custGeom>
            <a:avLst/>
            <a:gdLst/>
            <a:ahLst/>
            <a:cxnLst/>
            <a:rect r="r" b="b" t="t" l="l"/>
            <a:pathLst>
              <a:path h="2057400" w="2005030">
                <a:moveTo>
                  <a:pt x="0" y="0"/>
                </a:moveTo>
                <a:lnTo>
                  <a:pt x="2005030" y="0"/>
                </a:lnTo>
                <a:lnTo>
                  <a:pt x="200503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5762" y="4696991"/>
            <a:ext cx="1861628" cy="1597616"/>
          </a:xfrm>
          <a:custGeom>
            <a:avLst/>
            <a:gdLst/>
            <a:ahLst/>
            <a:cxnLst/>
            <a:rect r="r" b="b" t="t" l="l"/>
            <a:pathLst>
              <a:path h="1597616" w="1861628">
                <a:moveTo>
                  <a:pt x="0" y="0"/>
                </a:moveTo>
                <a:lnTo>
                  <a:pt x="1861628" y="0"/>
                </a:lnTo>
                <a:lnTo>
                  <a:pt x="1861628" y="1597616"/>
                </a:lnTo>
                <a:lnTo>
                  <a:pt x="0" y="1597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06508" y="423073"/>
            <a:ext cx="13601376" cy="8835227"/>
          </a:xfrm>
          <a:custGeom>
            <a:avLst/>
            <a:gdLst/>
            <a:ahLst/>
            <a:cxnLst/>
            <a:rect r="r" b="b" t="t" l="l"/>
            <a:pathLst>
              <a:path h="8835227" w="13601376">
                <a:moveTo>
                  <a:pt x="0" y="0"/>
                </a:moveTo>
                <a:lnTo>
                  <a:pt x="13601376" y="0"/>
                </a:lnTo>
                <a:lnTo>
                  <a:pt x="13601376" y="8835227"/>
                </a:lnTo>
                <a:lnTo>
                  <a:pt x="0" y="88352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36919">
            <a:off x="-121282" y="-2572"/>
            <a:ext cx="2986789" cy="2329696"/>
          </a:xfrm>
          <a:custGeom>
            <a:avLst/>
            <a:gdLst/>
            <a:ahLst/>
            <a:cxnLst/>
            <a:rect r="r" b="b" t="t" l="l"/>
            <a:pathLst>
              <a:path h="2329696" w="2986789">
                <a:moveTo>
                  <a:pt x="0" y="0"/>
                </a:moveTo>
                <a:lnTo>
                  <a:pt x="2986789" y="0"/>
                </a:lnTo>
                <a:lnTo>
                  <a:pt x="2986789" y="2329696"/>
                </a:lnTo>
                <a:lnTo>
                  <a:pt x="0" y="23296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05762" y="-157203"/>
            <a:ext cx="2182062" cy="2371807"/>
          </a:xfrm>
          <a:custGeom>
            <a:avLst/>
            <a:gdLst/>
            <a:ahLst/>
            <a:cxnLst/>
            <a:rect r="r" b="b" t="t" l="l"/>
            <a:pathLst>
              <a:path h="2371807" w="2182062">
                <a:moveTo>
                  <a:pt x="0" y="0"/>
                </a:moveTo>
                <a:lnTo>
                  <a:pt x="2182062" y="0"/>
                </a:lnTo>
                <a:lnTo>
                  <a:pt x="2182062" y="2371806"/>
                </a:lnTo>
                <a:lnTo>
                  <a:pt x="0" y="23718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217576" y="1009650"/>
            <a:ext cx="12788186" cy="86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8"/>
              </a:lnSpc>
            </a:pPr>
            <a:r>
              <a:rPr lang="en-US" b="true" sz="5600">
                <a:solidFill>
                  <a:srgbClr val="71508F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ĮGYVENDINIMO EIGA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28210" y="2265388"/>
            <a:ext cx="11966918" cy="657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42"/>
              </a:lnSpc>
              <a:spcBef>
                <a:spcPct val="0"/>
              </a:spcBef>
            </a:pPr>
            <a:r>
              <a:rPr lang="en-US" b="true" sz="2673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Projekto „Vaiko kelias į gražią kalbą“ veiklos buvo grindžiamos kryptingu, sistemiškai suplanuotu kalbos ugdymo modeliu, atliepiančiu ankstyvojo amžiaus vaikų kalbinės raidos ypatumus.</a:t>
            </a:r>
          </a:p>
          <a:p>
            <a:pPr algn="just">
              <a:lnSpc>
                <a:spcPts val="3742"/>
              </a:lnSpc>
              <a:spcBef>
                <a:spcPct val="0"/>
              </a:spcBef>
            </a:pPr>
          </a:p>
          <a:p>
            <a:pPr algn="just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8C52FF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🔷</a:t>
            </a:r>
            <a:r>
              <a:rPr lang="en-US" b="true" sz="2673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Veiklos planavimas</a:t>
            </a:r>
            <a:r>
              <a:rPr lang="en-US" sz="267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buvo paremtas iš anksto numatytomis kalbos lavinimo kryptimis, kurios kiekvieną mėnesį orientavosi į vieną ar kelis esminius kalbos komponentus.</a:t>
            </a:r>
          </a:p>
          <a:p>
            <a:pPr algn="just">
              <a:lnSpc>
                <a:spcPts val="3742"/>
              </a:lnSpc>
              <a:spcBef>
                <a:spcPct val="0"/>
              </a:spcBef>
            </a:pPr>
          </a:p>
          <a:p>
            <a:pPr algn="just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🔷</a:t>
            </a:r>
            <a:r>
              <a:rPr lang="en-US" b="true" sz="2673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Kiekvienam mėnesiui buvo parengtas konkretus veiklos planas,</a:t>
            </a:r>
            <a:r>
              <a:rPr lang="en-US" sz="267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kuriame numatytos metodinės priemonės, užduotys bei jų įgyvendinimo būdai.</a:t>
            </a:r>
          </a:p>
          <a:p>
            <a:pPr algn="just">
              <a:lnSpc>
                <a:spcPts val="3742"/>
              </a:lnSpc>
              <a:spcBef>
                <a:spcPct val="0"/>
              </a:spcBef>
            </a:pPr>
          </a:p>
          <a:p>
            <a:pPr algn="just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🔷</a:t>
            </a:r>
            <a:r>
              <a:rPr lang="en-US" b="true" sz="2673">
                <a:solidFill>
                  <a:srgbClr val="000000"/>
                </a:solidFill>
                <a:latin typeface="Times New Roman MT Bold"/>
                <a:ea typeface="Times New Roman MT Bold"/>
                <a:cs typeface="Times New Roman MT Bold"/>
                <a:sym typeface="Times New Roman MT Bold"/>
              </a:rPr>
              <a:t>Pedagogės vykdė veiklas pagal logopedės parengtus metodinius nurodymus,</a:t>
            </a:r>
            <a:r>
              <a:rPr lang="en-US" sz="2673">
                <a:solidFill>
                  <a:srgbClr val="000000"/>
                </a:solidFill>
                <a:latin typeface="Times New Roman MT"/>
                <a:ea typeface="Times New Roman MT"/>
                <a:cs typeface="Times New Roman MT"/>
                <a:sym typeface="Times New Roman MT"/>
              </a:rPr>
              <a:t> integruodamos kalbos ugdymo užduotis į kasdienes situacijas, žaidimus, ryto ratus ir pan. </a:t>
            </a:r>
          </a:p>
        </p:txBody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3400" y="847336"/>
            <a:ext cx="6497337" cy="9208054"/>
          </a:xfrm>
          <a:custGeom>
            <a:avLst/>
            <a:gdLst/>
            <a:ahLst/>
            <a:cxnLst/>
            <a:rect r="r" b="b" t="t" l="l"/>
            <a:pathLst>
              <a:path h="9208054" w="6497337">
                <a:moveTo>
                  <a:pt x="0" y="0"/>
                </a:moveTo>
                <a:lnTo>
                  <a:pt x="6497337" y="0"/>
                </a:lnTo>
                <a:lnTo>
                  <a:pt x="6497337" y="9208055"/>
                </a:lnTo>
                <a:lnTo>
                  <a:pt x="0" y="9208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CD1C4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8124" r="-99999" b="-28124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CD1C4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9444" r="0" b="-19444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CD1C4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3112" t="0" r="-3112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CD1C4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9444" r="0" b="-19444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6072527" y="7627921"/>
            <a:ext cx="2958952" cy="4095436"/>
          </a:xfrm>
          <a:custGeom>
            <a:avLst/>
            <a:gdLst/>
            <a:ahLst/>
            <a:cxnLst/>
            <a:rect r="r" b="b" t="t" l="l"/>
            <a:pathLst>
              <a:path h="4095436" w="2958952">
                <a:moveTo>
                  <a:pt x="0" y="0"/>
                </a:moveTo>
                <a:lnTo>
                  <a:pt x="2958952" y="0"/>
                </a:lnTo>
                <a:lnTo>
                  <a:pt x="2958952" y="4095436"/>
                </a:lnTo>
                <a:lnTo>
                  <a:pt x="0" y="40954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1292497">
            <a:off x="12240982" y="3908359"/>
            <a:ext cx="1678373" cy="1646904"/>
          </a:xfrm>
          <a:custGeom>
            <a:avLst/>
            <a:gdLst/>
            <a:ahLst/>
            <a:cxnLst/>
            <a:rect r="r" b="b" t="t" l="l"/>
            <a:pathLst>
              <a:path h="1646904" w="1678373">
                <a:moveTo>
                  <a:pt x="0" y="0"/>
                </a:moveTo>
                <a:lnTo>
                  <a:pt x="1678373" y="0"/>
                </a:lnTo>
                <a:lnTo>
                  <a:pt x="1678373" y="1646904"/>
                </a:lnTo>
                <a:lnTo>
                  <a:pt x="0" y="1646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144000" y="1962667"/>
            <a:ext cx="1071125" cy="1071125"/>
          </a:xfrm>
          <a:custGeom>
            <a:avLst/>
            <a:gdLst/>
            <a:ahLst/>
            <a:cxnLst/>
            <a:rect r="r" b="b" t="t" l="l"/>
            <a:pathLst>
              <a:path h="1071125" w="1071125">
                <a:moveTo>
                  <a:pt x="0" y="0"/>
                </a:moveTo>
                <a:lnTo>
                  <a:pt x="1071125" y="0"/>
                </a:lnTo>
                <a:lnTo>
                  <a:pt x="1071125" y="1071125"/>
                </a:lnTo>
                <a:lnTo>
                  <a:pt x="0" y="1071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914D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914D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29" id="29"/>
          <p:cNvSpPr txBox="true"/>
          <p:nvPr/>
        </p:nvSpPr>
        <p:spPr>
          <a:xfrm rot="942681">
            <a:off x="8306184" y="8849227"/>
            <a:ext cx="4135838" cy="772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b="true" sz="2219">
                <a:solidFill>
                  <a:srgbClr val="FF914D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Mėnesio t</a:t>
            </a:r>
            <a:r>
              <a:rPr lang="en-US" b="true" sz="2219">
                <a:solidFill>
                  <a:srgbClr val="FF914D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ema: „Rieda moliūgai – skamba žodžiai!”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0618086" y="2498229"/>
            <a:ext cx="1071125" cy="1071125"/>
          </a:xfrm>
          <a:custGeom>
            <a:avLst/>
            <a:gdLst/>
            <a:ahLst/>
            <a:cxnLst/>
            <a:rect r="r" b="b" t="t" l="l"/>
            <a:pathLst>
              <a:path h="1071125" w="1071125">
                <a:moveTo>
                  <a:pt x="0" y="0"/>
                </a:moveTo>
                <a:lnTo>
                  <a:pt x="1071124" y="0"/>
                </a:lnTo>
                <a:lnTo>
                  <a:pt x="1071124" y="1071125"/>
                </a:lnTo>
                <a:lnTo>
                  <a:pt x="0" y="1071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440528" y="6719068"/>
            <a:ext cx="567536" cy="567536"/>
          </a:xfrm>
          <a:custGeom>
            <a:avLst/>
            <a:gdLst/>
            <a:ahLst/>
            <a:cxnLst/>
            <a:rect r="r" b="b" t="t" l="l"/>
            <a:pathLst>
              <a:path h="567536" w="567536">
                <a:moveTo>
                  <a:pt x="0" y="0"/>
                </a:moveTo>
                <a:lnTo>
                  <a:pt x="567536" y="0"/>
                </a:lnTo>
                <a:lnTo>
                  <a:pt x="567536" y="567536"/>
                </a:lnTo>
                <a:lnTo>
                  <a:pt x="0" y="5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283339" y="6719068"/>
            <a:ext cx="446382" cy="446382"/>
          </a:xfrm>
          <a:custGeom>
            <a:avLst/>
            <a:gdLst/>
            <a:ahLst/>
            <a:cxnLst/>
            <a:rect r="r" b="b" t="t" l="l"/>
            <a:pathLst>
              <a:path h="446382" w="446382">
                <a:moveTo>
                  <a:pt x="0" y="0"/>
                </a:moveTo>
                <a:lnTo>
                  <a:pt x="446382" y="0"/>
                </a:lnTo>
                <a:lnTo>
                  <a:pt x="446382" y="446382"/>
                </a:lnTo>
                <a:lnTo>
                  <a:pt x="0" y="44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850876" y="6719068"/>
            <a:ext cx="446382" cy="446382"/>
          </a:xfrm>
          <a:custGeom>
            <a:avLst/>
            <a:gdLst/>
            <a:ahLst/>
            <a:cxnLst/>
            <a:rect r="r" b="b" t="t" l="l"/>
            <a:pathLst>
              <a:path h="446382" w="446382">
                <a:moveTo>
                  <a:pt x="0" y="0"/>
                </a:moveTo>
                <a:lnTo>
                  <a:pt x="446382" y="0"/>
                </a:lnTo>
                <a:lnTo>
                  <a:pt x="446382" y="446382"/>
                </a:lnTo>
                <a:lnTo>
                  <a:pt x="0" y="44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135458" y="6495877"/>
            <a:ext cx="446382" cy="446382"/>
          </a:xfrm>
          <a:custGeom>
            <a:avLst/>
            <a:gdLst/>
            <a:ahLst/>
            <a:cxnLst/>
            <a:rect r="r" b="b" t="t" l="l"/>
            <a:pathLst>
              <a:path h="446382" w="446382">
                <a:moveTo>
                  <a:pt x="0" y="0"/>
                </a:moveTo>
                <a:lnTo>
                  <a:pt x="446382" y="0"/>
                </a:lnTo>
                <a:lnTo>
                  <a:pt x="446382" y="446382"/>
                </a:lnTo>
                <a:lnTo>
                  <a:pt x="0" y="44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421083" y="6556454"/>
            <a:ext cx="446382" cy="446382"/>
          </a:xfrm>
          <a:custGeom>
            <a:avLst/>
            <a:gdLst/>
            <a:ahLst/>
            <a:cxnLst/>
            <a:rect r="r" b="b" t="t" l="l"/>
            <a:pathLst>
              <a:path h="446382" w="446382">
                <a:moveTo>
                  <a:pt x="0" y="0"/>
                </a:moveTo>
                <a:lnTo>
                  <a:pt x="446382" y="0"/>
                </a:lnTo>
                <a:lnTo>
                  <a:pt x="446382" y="446382"/>
                </a:lnTo>
                <a:lnTo>
                  <a:pt x="0" y="4463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9444" r="0" b="-1944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0977" r="0" b="-1097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9444" r="0" b="-19444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663070" y="896603"/>
            <a:ext cx="6237997" cy="8885273"/>
          </a:xfrm>
          <a:custGeom>
            <a:avLst/>
            <a:gdLst/>
            <a:ahLst/>
            <a:cxnLst/>
            <a:rect r="r" b="b" t="t" l="l"/>
            <a:pathLst>
              <a:path h="8885273" w="6237997">
                <a:moveTo>
                  <a:pt x="0" y="0"/>
                </a:moveTo>
                <a:lnTo>
                  <a:pt x="6237997" y="0"/>
                </a:lnTo>
                <a:lnTo>
                  <a:pt x="6237997" y="8885272"/>
                </a:lnTo>
                <a:lnTo>
                  <a:pt x="0" y="88852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1822282" y="3657746"/>
            <a:ext cx="2412934" cy="2180689"/>
          </a:xfrm>
          <a:custGeom>
            <a:avLst/>
            <a:gdLst/>
            <a:ahLst/>
            <a:cxnLst/>
            <a:rect r="r" b="b" t="t" l="l"/>
            <a:pathLst>
              <a:path h="2180689" w="2412934">
                <a:moveTo>
                  <a:pt x="0" y="0"/>
                </a:moveTo>
                <a:lnTo>
                  <a:pt x="2412934" y="0"/>
                </a:lnTo>
                <a:lnTo>
                  <a:pt x="2412934" y="2180689"/>
                </a:lnTo>
                <a:lnTo>
                  <a:pt x="0" y="21806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2699999">
            <a:off x="15460042" y="8692135"/>
            <a:ext cx="3128411" cy="2115588"/>
          </a:xfrm>
          <a:custGeom>
            <a:avLst/>
            <a:gdLst/>
            <a:ahLst/>
            <a:cxnLst/>
            <a:rect r="r" b="b" t="t" l="l"/>
            <a:pathLst>
              <a:path h="2115588" w="3128411">
                <a:moveTo>
                  <a:pt x="0" y="0"/>
                </a:moveTo>
                <a:lnTo>
                  <a:pt x="3128410" y="0"/>
                </a:lnTo>
                <a:lnTo>
                  <a:pt x="3128410" y="2115588"/>
                </a:lnTo>
                <a:lnTo>
                  <a:pt x="0" y="2115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584369" y="1704207"/>
            <a:ext cx="783214" cy="783214"/>
          </a:xfrm>
          <a:custGeom>
            <a:avLst/>
            <a:gdLst/>
            <a:ahLst/>
            <a:cxnLst/>
            <a:rect r="r" b="b" t="t" l="l"/>
            <a:pathLst>
              <a:path h="783214" w="783214">
                <a:moveTo>
                  <a:pt x="0" y="0"/>
                </a:moveTo>
                <a:lnTo>
                  <a:pt x="783214" y="0"/>
                </a:lnTo>
                <a:lnTo>
                  <a:pt x="783214" y="783214"/>
                </a:lnTo>
                <a:lnTo>
                  <a:pt x="0" y="783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4A71F6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4A71F6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29" id="29"/>
          <p:cNvSpPr txBox="true"/>
          <p:nvPr/>
        </p:nvSpPr>
        <p:spPr>
          <a:xfrm rot="986060">
            <a:off x="8304202" y="8858888"/>
            <a:ext cx="413754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4A71F6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4A71F6"/>
                </a:solidFill>
                <a:latin typeface="Coiny"/>
                <a:ea typeface="Coiny"/>
                <a:cs typeface="Coiny"/>
                <a:sym typeface="Coiny"/>
              </a:rPr>
              <a:t>ema: „Ką mums žada rudens oras?”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9685749" y="5992632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787129" y="10281057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367655" y="6282859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0889975" y="6573086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423826" y="6428841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657882" y="7605669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501027" y="1730742"/>
            <a:ext cx="756679" cy="756679"/>
          </a:xfrm>
          <a:custGeom>
            <a:avLst/>
            <a:gdLst/>
            <a:ahLst/>
            <a:cxnLst/>
            <a:rect r="r" b="b" t="t" l="l"/>
            <a:pathLst>
              <a:path h="756679" w="756679">
                <a:moveTo>
                  <a:pt x="0" y="0"/>
                </a:moveTo>
                <a:lnTo>
                  <a:pt x="756678" y="0"/>
                </a:lnTo>
                <a:lnTo>
                  <a:pt x="756678" y="756679"/>
                </a:lnTo>
                <a:lnTo>
                  <a:pt x="0" y="756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879366" y="6863313"/>
            <a:ext cx="580454" cy="580454"/>
          </a:xfrm>
          <a:custGeom>
            <a:avLst/>
            <a:gdLst/>
            <a:ahLst/>
            <a:cxnLst/>
            <a:rect r="r" b="b" t="t" l="l"/>
            <a:pathLst>
              <a:path h="580454" w="580454">
                <a:moveTo>
                  <a:pt x="0" y="0"/>
                </a:moveTo>
                <a:lnTo>
                  <a:pt x="580454" y="0"/>
                </a:lnTo>
                <a:lnTo>
                  <a:pt x="580454" y="580454"/>
                </a:lnTo>
                <a:lnTo>
                  <a:pt x="0" y="580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E8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20235" y="-4104984"/>
            <a:ext cx="10468615" cy="18610872"/>
          </a:xfrm>
          <a:custGeom>
            <a:avLst/>
            <a:gdLst/>
            <a:ahLst/>
            <a:cxnLst/>
            <a:rect r="r" b="b" t="t" l="l"/>
            <a:pathLst>
              <a:path h="18610872" w="10468615">
                <a:moveTo>
                  <a:pt x="0" y="0"/>
                </a:moveTo>
                <a:lnTo>
                  <a:pt x="10468616" y="0"/>
                </a:lnTo>
                <a:lnTo>
                  <a:pt x="10468616" y="18610871"/>
                </a:lnTo>
                <a:lnTo>
                  <a:pt x="0" y="18610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t="-11522" r="-36158" b="-3752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90862" y="896603"/>
            <a:ext cx="4753585" cy="5522287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444" r="0" b="-19444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969978">
            <a:off x="8631938" y="4663419"/>
            <a:ext cx="4516075" cy="5246370"/>
            <a:chOff x="0" y="0"/>
            <a:chExt cx="546608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9444" r="0" b="-1944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-774501">
            <a:off x="13242989" y="1034561"/>
            <a:ext cx="4516075" cy="5246370"/>
            <a:chOff x="0" y="0"/>
            <a:chExt cx="546608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13999" t="0" r="-1400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3080168" y="5200452"/>
            <a:ext cx="4179132" cy="4854939"/>
            <a:chOff x="0" y="0"/>
            <a:chExt cx="546608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46482" t="0" r="-46482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542810" y="896603"/>
            <a:ext cx="6478517" cy="9026691"/>
          </a:xfrm>
          <a:custGeom>
            <a:avLst/>
            <a:gdLst/>
            <a:ahLst/>
            <a:cxnLst/>
            <a:rect r="r" b="b" t="t" l="l"/>
            <a:pathLst>
              <a:path h="9026691" w="6478517">
                <a:moveTo>
                  <a:pt x="0" y="0"/>
                </a:moveTo>
                <a:lnTo>
                  <a:pt x="6478517" y="0"/>
                </a:lnTo>
                <a:lnTo>
                  <a:pt x="6478517" y="9026690"/>
                </a:lnTo>
                <a:lnTo>
                  <a:pt x="0" y="9026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463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6882300" y="5808493"/>
            <a:ext cx="1820799" cy="4114800"/>
          </a:xfrm>
          <a:custGeom>
            <a:avLst/>
            <a:gdLst/>
            <a:ahLst/>
            <a:cxnLst/>
            <a:rect r="r" b="b" t="t" l="l"/>
            <a:pathLst>
              <a:path h="4114800" w="1820799">
                <a:moveTo>
                  <a:pt x="0" y="0"/>
                </a:moveTo>
                <a:lnTo>
                  <a:pt x="1820800" y="0"/>
                </a:lnTo>
                <a:lnTo>
                  <a:pt x="1820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032314" y="9183575"/>
            <a:ext cx="4226986" cy="871816"/>
          </a:xfrm>
          <a:custGeom>
            <a:avLst/>
            <a:gdLst/>
            <a:ahLst/>
            <a:cxnLst/>
            <a:rect r="r" b="b" t="t" l="l"/>
            <a:pathLst>
              <a:path h="871816" w="4226986">
                <a:moveTo>
                  <a:pt x="0" y="0"/>
                </a:moveTo>
                <a:lnTo>
                  <a:pt x="4226986" y="0"/>
                </a:lnTo>
                <a:lnTo>
                  <a:pt x="4226986" y="871816"/>
                </a:lnTo>
                <a:lnTo>
                  <a:pt x="0" y="871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603150">
            <a:off x="11851190" y="4256622"/>
            <a:ext cx="2362249" cy="1266756"/>
          </a:xfrm>
          <a:custGeom>
            <a:avLst/>
            <a:gdLst/>
            <a:ahLst/>
            <a:cxnLst/>
            <a:rect r="r" b="b" t="t" l="l"/>
            <a:pathLst>
              <a:path h="1266756" w="2362249">
                <a:moveTo>
                  <a:pt x="0" y="0"/>
                </a:moveTo>
                <a:lnTo>
                  <a:pt x="2362249" y="0"/>
                </a:lnTo>
                <a:lnTo>
                  <a:pt x="2362249" y="1266756"/>
                </a:lnTo>
                <a:lnTo>
                  <a:pt x="0" y="1266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450802" y="2450414"/>
            <a:ext cx="833777" cy="833777"/>
          </a:xfrm>
          <a:custGeom>
            <a:avLst/>
            <a:gdLst/>
            <a:ahLst/>
            <a:cxnLst/>
            <a:rect r="r" b="b" t="t" l="l"/>
            <a:pathLst>
              <a:path h="833777" w="833777">
                <a:moveTo>
                  <a:pt x="0" y="0"/>
                </a:moveTo>
                <a:lnTo>
                  <a:pt x="833777" y="0"/>
                </a:lnTo>
                <a:lnTo>
                  <a:pt x="833777" y="833777"/>
                </a:lnTo>
                <a:lnTo>
                  <a:pt x="0" y="83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431527" y="42070"/>
            <a:ext cx="4701084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rPr>
              <a:t>Mėnesio veiklų planas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09461" y="42070"/>
            <a:ext cx="3541415" cy="554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0000"/>
                </a:solidFill>
                <a:latin typeface="Coiny"/>
                <a:ea typeface="Coiny"/>
                <a:cs typeface="Coiny"/>
                <a:sym typeface="Coiny"/>
              </a:rPr>
              <a:t>Veiklų akimirkos</a:t>
            </a:r>
          </a:p>
        </p:txBody>
      </p:sp>
      <p:sp>
        <p:nvSpPr>
          <p:cNvPr name="TextBox 30" id="30"/>
          <p:cNvSpPr txBox="true"/>
          <p:nvPr/>
        </p:nvSpPr>
        <p:spPr>
          <a:xfrm rot="964882">
            <a:off x="8304089" y="8858855"/>
            <a:ext cx="4137542" cy="762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7"/>
              </a:lnSpc>
              <a:spcBef>
                <a:spcPct val="0"/>
              </a:spcBef>
            </a:pPr>
            <a:r>
              <a:rPr lang="en-US" sz="2219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Mėnesio t</a:t>
            </a:r>
            <a:r>
              <a:rPr lang="en-US" sz="2219">
                <a:solidFill>
                  <a:srgbClr val="FFFFFF"/>
                </a:solidFill>
                <a:latin typeface="Coiny"/>
                <a:ea typeface="Coiny"/>
                <a:cs typeface="Coiny"/>
                <a:sym typeface="Coiny"/>
              </a:rPr>
              <a:t>ema: „Šv. Kalėdų belaukiant...”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0889975" y="2450414"/>
            <a:ext cx="833777" cy="833777"/>
          </a:xfrm>
          <a:custGeom>
            <a:avLst/>
            <a:gdLst/>
            <a:ahLst/>
            <a:cxnLst/>
            <a:rect r="r" b="b" t="t" l="l"/>
            <a:pathLst>
              <a:path h="833777" w="833777">
                <a:moveTo>
                  <a:pt x="0" y="0"/>
                </a:moveTo>
                <a:lnTo>
                  <a:pt x="833778" y="0"/>
                </a:lnTo>
                <a:lnTo>
                  <a:pt x="833778" y="833777"/>
                </a:lnTo>
                <a:lnTo>
                  <a:pt x="0" y="83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473087" y="6093735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515308" y="6302179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327558" y="6719068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373097" y="6002001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937363" y="6302179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6465412" y="6510624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5354251" y="1674483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728919" y="2689994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097419" y="2898438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354047" y="3075747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8" y="0"/>
                </a:lnTo>
                <a:lnTo>
                  <a:pt x="416888" y="416888"/>
                </a:lnTo>
                <a:lnTo>
                  <a:pt x="0" y="4168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6048523" y="2273105"/>
            <a:ext cx="416889" cy="416889"/>
          </a:xfrm>
          <a:custGeom>
            <a:avLst/>
            <a:gdLst/>
            <a:ahLst/>
            <a:cxnLst/>
            <a:rect r="r" b="b" t="t" l="l"/>
            <a:pathLst>
              <a:path h="416889" w="416889">
                <a:moveTo>
                  <a:pt x="0" y="0"/>
                </a:moveTo>
                <a:lnTo>
                  <a:pt x="416889" y="0"/>
                </a:lnTo>
                <a:lnTo>
                  <a:pt x="416889" y="416889"/>
                </a:lnTo>
                <a:lnTo>
                  <a:pt x="0" y="416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DAGpGzWpGh0</dc:identifier>
  <dcterms:modified xsi:type="dcterms:W3CDTF">2011-08-01T06:04:30Z</dcterms:modified>
  <cp:revision>1</cp:revision>
  <dc:title>"VAIKO KELIAS Į GRAŽIĄ KALBĄ" 2024-2025 M.M.</dc:title>
</cp:coreProperties>
</file>