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Freckle Face" panose="020B0604020202020204" charset="0"/>
      <p:regular r:id="rId13"/>
    </p:embeddedFont>
    <p:embeddedFont>
      <p:font typeface="Old Standard" panose="020B0604020202020204" charset="0"/>
      <p:regular r:id="rId14"/>
    </p:embeddedFont>
    <p:embeddedFont>
      <p:font typeface="Old Standard Italic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jpeg"/></Relationships>
</file>

<file path=ppt/slides/_rels/slide1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hyperlink" Target="https://www.e-tar.lt/portal/lt/legalAct/20cff2608d2511ef92b19bb92dd76d17" TargetMode="External"/><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sv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72689" y="3056830"/>
            <a:ext cx="12201525" cy="4171950"/>
          </a:xfrm>
          <a:custGeom>
            <a:avLst/>
            <a:gdLst/>
            <a:ahLst/>
            <a:cxnLst/>
            <a:rect l="l" t="t" r="r" b="b"/>
            <a:pathLst>
              <a:path w="12201525" h="4171950">
                <a:moveTo>
                  <a:pt x="0" y="0"/>
                </a:moveTo>
                <a:lnTo>
                  <a:pt x="12201525" y="0"/>
                </a:lnTo>
                <a:lnTo>
                  <a:pt x="12201525" y="4171950"/>
                </a:lnTo>
                <a:lnTo>
                  <a:pt x="0" y="4171950"/>
                </a:lnTo>
                <a:lnTo>
                  <a:pt x="0" y="0"/>
                </a:lnTo>
                <a:close/>
              </a:path>
            </a:pathLst>
          </a:custGeom>
          <a:blipFill>
            <a:blip r:embed="rId2"/>
            <a:stretch>
              <a:fillRect t="-136880" b="-82754"/>
            </a:stretch>
          </a:blipFill>
        </p:spPr>
      </p:sp>
      <p:sp>
        <p:nvSpPr>
          <p:cNvPr id="3" name="Freeform 3"/>
          <p:cNvSpPr/>
          <p:nvPr/>
        </p:nvSpPr>
        <p:spPr>
          <a:xfrm>
            <a:off x="-1762068" y="-2120903"/>
            <a:ext cx="7280091" cy="3213097"/>
          </a:xfrm>
          <a:custGeom>
            <a:avLst/>
            <a:gdLst/>
            <a:ahLst/>
            <a:cxnLst/>
            <a:rect l="l" t="t" r="r" b="b"/>
            <a:pathLst>
              <a:path w="7280091" h="3213097">
                <a:moveTo>
                  <a:pt x="0" y="0"/>
                </a:moveTo>
                <a:lnTo>
                  <a:pt x="7280091" y="0"/>
                </a:lnTo>
                <a:lnTo>
                  <a:pt x="7280091" y="3213097"/>
                </a:lnTo>
                <a:lnTo>
                  <a:pt x="0" y="32130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a:grpSpLocks noChangeAspect="1"/>
          </p:cNvGrpSpPr>
          <p:nvPr/>
        </p:nvGrpSpPr>
        <p:grpSpPr>
          <a:xfrm>
            <a:off x="2772689" y="3056830"/>
            <a:ext cx="12201677" cy="4173331"/>
            <a:chOff x="0" y="0"/>
            <a:chExt cx="12201677" cy="4173334"/>
          </a:xfrm>
        </p:grpSpPr>
        <p:sp>
          <p:nvSpPr>
            <p:cNvPr id="5" name="Freeform 5"/>
            <p:cNvSpPr/>
            <p:nvPr/>
          </p:nvSpPr>
          <p:spPr>
            <a:xfrm>
              <a:off x="0" y="0"/>
              <a:ext cx="12201652" cy="4173347"/>
            </a:xfrm>
            <a:custGeom>
              <a:avLst/>
              <a:gdLst/>
              <a:ahLst/>
              <a:cxnLst/>
              <a:rect l="l" t="t" r="r" b="b"/>
              <a:pathLst>
                <a:path w="12201652" h="4173347">
                  <a:moveTo>
                    <a:pt x="0" y="4173347"/>
                  </a:moveTo>
                  <a:lnTo>
                    <a:pt x="12201652" y="4173347"/>
                  </a:lnTo>
                  <a:lnTo>
                    <a:pt x="12201652" y="0"/>
                  </a:lnTo>
                  <a:lnTo>
                    <a:pt x="0" y="0"/>
                  </a:lnTo>
                  <a:close/>
                </a:path>
              </a:pathLst>
            </a:custGeom>
            <a:solidFill>
              <a:srgbClr val="000000">
                <a:alpha val="0"/>
              </a:srgbClr>
            </a:solidFill>
          </p:spPr>
        </p:sp>
      </p:grpSp>
      <p:sp>
        <p:nvSpPr>
          <p:cNvPr id="6" name="Freeform 6"/>
          <p:cNvSpPr/>
          <p:nvPr/>
        </p:nvSpPr>
        <p:spPr>
          <a:xfrm>
            <a:off x="12624797" y="9194797"/>
            <a:ext cx="7275662" cy="3213097"/>
          </a:xfrm>
          <a:custGeom>
            <a:avLst/>
            <a:gdLst/>
            <a:ahLst/>
            <a:cxnLst/>
            <a:rect l="l" t="t" r="r" b="b"/>
            <a:pathLst>
              <a:path w="7275662" h="3213097">
                <a:moveTo>
                  <a:pt x="0" y="0"/>
                </a:moveTo>
                <a:lnTo>
                  <a:pt x="7275662" y="0"/>
                </a:lnTo>
                <a:lnTo>
                  <a:pt x="7275662" y="3213097"/>
                </a:lnTo>
                <a:lnTo>
                  <a:pt x="0" y="32130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3524993" y="919905"/>
            <a:ext cx="11609003" cy="2883875"/>
          </a:xfrm>
          <a:prstGeom prst="rect">
            <a:avLst/>
          </a:prstGeom>
        </p:spPr>
        <p:txBody>
          <a:bodyPr lIns="0" tIns="0" rIns="0" bIns="0" rtlCol="0" anchor="t">
            <a:spAutoFit/>
          </a:bodyPr>
          <a:lstStyle/>
          <a:p>
            <a:pPr algn="ctr">
              <a:lnSpc>
                <a:spcPts val="7648"/>
              </a:lnSpc>
            </a:pPr>
            <a:r>
              <a:rPr lang="en-US" sz="5514">
                <a:solidFill>
                  <a:srgbClr val="000000"/>
                </a:solidFill>
                <a:latin typeface="Freckle Face"/>
                <a:ea typeface="Freckle Face"/>
                <a:cs typeface="Freckle Face"/>
                <a:sym typeface="Freckle Face"/>
              </a:rPr>
              <a:t>Socialinio emocinio ugdymo programos „Siautukai“ pristatymas</a:t>
            </a:r>
          </a:p>
        </p:txBody>
      </p:sp>
      <p:sp>
        <p:nvSpPr>
          <p:cNvPr id="8" name="TextBox 8"/>
          <p:cNvSpPr txBox="1"/>
          <p:nvPr/>
        </p:nvSpPr>
        <p:spPr>
          <a:xfrm>
            <a:off x="4547873" y="7581214"/>
            <a:ext cx="9992554" cy="676456"/>
          </a:xfrm>
          <a:prstGeom prst="rect">
            <a:avLst/>
          </a:prstGeom>
        </p:spPr>
        <p:txBody>
          <a:bodyPr lIns="0" tIns="0" rIns="0" bIns="0" rtlCol="0" anchor="t">
            <a:spAutoFit/>
          </a:bodyPr>
          <a:lstStyle/>
          <a:p>
            <a:pPr algn="l">
              <a:lnSpc>
                <a:spcPts val="5481"/>
              </a:lnSpc>
            </a:pPr>
            <a:r>
              <a:rPr lang="en-US" sz="3915">
                <a:solidFill>
                  <a:srgbClr val="000000"/>
                </a:solidFill>
                <a:latin typeface="Freckle Face"/>
                <a:ea typeface="Freckle Face"/>
                <a:cs typeface="Freckle Face"/>
                <a:sym typeface="Freckle Face"/>
              </a:rPr>
              <a:t>Programa skirta 3-6 metų jausmų tyrinėtojams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1751" y="6029554"/>
            <a:ext cx="5927769" cy="3228746"/>
          </a:xfrm>
          <a:custGeom>
            <a:avLst/>
            <a:gdLst/>
            <a:ahLst/>
            <a:cxnLst/>
            <a:rect l="l" t="t" r="r" b="b"/>
            <a:pathLst>
              <a:path w="5927769" h="3228746">
                <a:moveTo>
                  <a:pt x="0" y="0"/>
                </a:moveTo>
                <a:lnTo>
                  <a:pt x="5927770" y="0"/>
                </a:lnTo>
                <a:lnTo>
                  <a:pt x="5927770" y="3228746"/>
                </a:lnTo>
                <a:lnTo>
                  <a:pt x="0" y="32287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04821" y="2782557"/>
            <a:ext cx="5126869" cy="2747496"/>
          </a:xfrm>
          <a:custGeom>
            <a:avLst/>
            <a:gdLst/>
            <a:ahLst/>
            <a:cxnLst/>
            <a:rect l="l" t="t" r="r" b="b"/>
            <a:pathLst>
              <a:path w="5126869" h="2747496">
                <a:moveTo>
                  <a:pt x="0" y="0"/>
                </a:moveTo>
                <a:lnTo>
                  <a:pt x="5126869" y="0"/>
                </a:lnTo>
                <a:lnTo>
                  <a:pt x="5126869" y="2747496"/>
                </a:lnTo>
                <a:lnTo>
                  <a:pt x="0" y="2747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111620" y="-2550709"/>
            <a:ext cx="5665889" cy="3086100"/>
          </a:xfrm>
          <a:custGeom>
            <a:avLst/>
            <a:gdLst/>
            <a:ahLst/>
            <a:cxnLst/>
            <a:rect l="l" t="t" r="r" b="b"/>
            <a:pathLst>
              <a:path w="5665889" h="3086100">
                <a:moveTo>
                  <a:pt x="0" y="0"/>
                </a:moveTo>
                <a:lnTo>
                  <a:pt x="5665889" y="0"/>
                </a:lnTo>
                <a:lnTo>
                  <a:pt x="5665889" y="3086100"/>
                </a:lnTo>
                <a:lnTo>
                  <a:pt x="0" y="30861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a:grpSpLocks noChangeAspect="1"/>
          </p:cNvGrpSpPr>
          <p:nvPr/>
        </p:nvGrpSpPr>
        <p:grpSpPr>
          <a:xfrm>
            <a:off x="6266793" y="1152668"/>
            <a:ext cx="7067740" cy="8124111"/>
            <a:chOff x="0" y="0"/>
            <a:chExt cx="7067740" cy="8124114"/>
          </a:xfrm>
        </p:grpSpPr>
        <p:sp>
          <p:nvSpPr>
            <p:cNvPr id="6" name="Freeform 6"/>
            <p:cNvSpPr/>
            <p:nvPr/>
          </p:nvSpPr>
          <p:spPr>
            <a:xfrm>
              <a:off x="1954149" y="24003"/>
              <a:ext cx="4692650" cy="4069080"/>
            </a:xfrm>
            <a:custGeom>
              <a:avLst/>
              <a:gdLst/>
              <a:ahLst/>
              <a:cxnLst/>
              <a:rect l="l" t="t" r="r" b="b"/>
              <a:pathLst>
                <a:path w="4692650" h="4069080">
                  <a:moveTo>
                    <a:pt x="508" y="4069080"/>
                  </a:moveTo>
                  <a:lnTo>
                    <a:pt x="0" y="4069080"/>
                  </a:lnTo>
                  <a:lnTo>
                    <a:pt x="127" y="4048506"/>
                  </a:lnTo>
                  <a:cubicBezTo>
                    <a:pt x="3429" y="4048252"/>
                    <a:pt x="702818" y="4049141"/>
                    <a:pt x="1447038" y="3756660"/>
                  </a:cubicBezTo>
                  <a:cubicBezTo>
                    <a:pt x="2131949" y="3487293"/>
                    <a:pt x="2997327" y="2907157"/>
                    <a:pt x="3230880" y="1672717"/>
                  </a:cubicBezTo>
                  <a:cubicBezTo>
                    <a:pt x="3367151" y="952627"/>
                    <a:pt x="3641979" y="459994"/>
                    <a:pt x="4047617" y="208280"/>
                  </a:cubicBezTo>
                  <a:cubicBezTo>
                    <a:pt x="4383659" y="0"/>
                    <a:pt x="4689348" y="43053"/>
                    <a:pt x="4692650" y="43561"/>
                  </a:cubicBezTo>
                  <a:lnTo>
                    <a:pt x="4688713" y="63627"/>
                  </a:lnTo>
                  <a:cubicBezTo>
                    <a:pt x="4686046" y="63246"/>
                    <a:pt x="4388485" y="21844"/>
                    <a:pt x="4060571" y="225425"/>
                  </a:cubicBezTo>
                  <a:cubicBezTo>
                    <a:pt x="3660521" y="473964"/>
                    <a:pt x="3389122" y="962025"/>
                    <a:pt x="3254121" y="1676019"/>
                  </a:cubicBezTo>
                  <a:cubicBezTo>
                    <a:pt x="3018790" y="2919857"/>
                    <a:pt x="2146427" y="3504311"/>
                    <a:pt x="1455928" y="3775583"/>
                  </a:cubicBezTo>
                  <a:cubicBezTo>
                    <a:pt x="717423" y="4065778"/>
                    <a:pt x="24003" y="4069080"/>
                    <a:pt x="508" y="4069080"/>
                  </a:cubicBezTo>
                  <a:lnTo>
                    <a:pt x="508" y="4069080"/>
                  </a:lnTo>
                  <a:close/>
                </a:path>
              </a:pathLst>
            </a:custGeom>
            <a:solidFill>
              <a:srgbClr val="42353B"/>
            </a:solidFill>
          </p:spPr>
        </p:sp>
        <p:sp>
          <p:nvSpPr>
            <p:cNvPr id="7" name="Freeform 7"/>
            <p:cNvSpPr/>
            <p:nvPr/>
          </p:nvSpPr>
          <p:spPr>
            <a:xfrm>
              <a:off x="3128518" y="4089400"/>
              <a:ext cx="3875786" cy="23495"/>
            </a:xfrm>
            <a:custGeom>
              <a:avLst/>
              <a:gdLst/>
              <a:ahLst/>
              <a:cxnLst/>
              <a:rect l="l" t="t" r="r" b="b"/>
              <a:pathLst>
                <a:path w="3875786" h="23495">
                  <a:moveTo>
                    <a:pt x="0" y="0"/>
                  </a:moveTo>
                  <a:lnTo>
                    <a:pt x="3875786" y="0"/>
                  </a:lnTo>
                  <a:lnTo>
                    <a:pt x="3875786" y="23495"/>
                  </a:lnTo>
                  <a:lnTo>
                    <a:pt x="0" y="23495"/>
                  </a:lnTo>
                  <a:close/>
                </a:path>
              </a:pathLst>
            </a:custGeom>
            <a:solidFill>
              <a:srgbClr val="42353B"/>
            </a:solidFill>
          </p:spPr>
        </p:sp>
        <p:sp>
          <p:nvSpPr>
            <p:cNvPr id="8" name="Freeform 8"/>
            <p:cNvSpPr/>
            <p:nvPr/>
          </p:nvSpPr>
          <p:spPr>
            <a:xfrm>
              <a:off x="1954148" y="4062222"/>
              <a:ext cx="4692650" cy="4015994"/>
            </a:xfrm>
            <a:custGeom>
              <a:avLst/>
              <a:gdLst/>
              <a:ahLst/>
              <a:cxnLst/>
              <a:rect l="l" t="t" r="r" b="b"/>
              <a:pathLst>
                <a:path w="4692650" h="4015994">
                  <a:moveTo>
                    <a:pt x="4617721" y="3998341"/>
                  </a:moveTo>
                  <a:cubicBezTo>
                    <a:pt x="4506342" y="3998341"/>
                    <a:pt x="4284346" y="3976497"/>
                    <a:pt x="4047617" y="3830701"/>
                  </a:cubicBezTo>
                  <a:cubicBezTo>
                    <a:pt x="3641979" y="3581019"/>
                    <a:pt x="3367151" y="3092196"/>
                    <a:pt x="3230880" y="2377821"/>
                  </a:cubicBezTo>
                  <a:cubicBezTo>
                    <a:pt x="2997327" y="1152779"/>
                    <a:pt x="2131949" y="577215"/>
                    <a:pt x="1447038" y="310007"/>
                  </a:cubicBezTo>
                  <a:cubicBezTo>
                    <a:pt x="712470" y="23495"/>
                    <a:pt x="22987" y="20320"/>
                    <a:pt x="635" y="20320"/>
                  </a:cubicBezTo>
                  <a:lnTo>
                    <a:pt x="127" y="20320"/>
                  </a:lnTo>
                  <a:lnTo>
                    <a:pt x="0" y="0"/>
                  </a:lnTo>
                  <a:lnTo>
                    <a:pt x="508" y="0"/>
                  </a:lnTo>
                  <a:cubicBezTo>
                    <a:pt x="23749" y="0"/>
                    <a:pt x="717296" y="3302"/>
                    <a:pt x="1455928" y="291211"/>
                  </a:cubicBezTo>
                  <a:cubicBezTo>
                    <a:pt x="2146427" y="560324"/>
                    <a:pt x="3018917" y="1140206"/>
                    <a:pt x="3254121" y="2374392"/>
                  </a:cubicBezTo>
                  <a:cubicBezTo>
                    <a:pt x="3389122" y="3082925"/>
                    <a:pt x="3660521" y="3567176"/>
                    <a:pt x="4060571" y="3813810"/>
                  </a:cubicBezTo>
                  <a:cubicBezTo>
                    <a:pt x="4388485" y="4015993"/>
                    <a:pt x="4686047" y="3974718"/>
                    <a:pt x="4688713" y="3974211"/>
                  </a:cubicBezTo>
                  <a:lnTo>
                    <a:pt x="4692650" y="3994277"/>
                  </a:lnTo>
                  <a:cubicBezTo>
                    <a:pt x="4691761" y="3994404"/>
                    <a:pt x="4664457" y="3998214"/>
                    <a:pt x="4617720" y="3998214"/>
                  </a:cubicBezTo>
                  <a:lnTo>
                    <a:pt x="4617720" y="3998214"/>
                  </a:lnTo>
                  <a:close/>
                </a:path>
              </a:pathLst>
            </a:custGeom>
            <a:solidFill>
              <a:srgbClr val="42353B"/>
            </a:solidFill>
          </p:spPr>
        </p:sp>
        <p:sp>
          <p:nvSpPr>
            <p:cNvPr id="9" name="Freeform 9"/>
            <p:cNvSpPr/>
            <p:nvPr/>
          </p:nvSpPr>
          <p:spPr>
            <a:xfrm>
              <a:off x="2972943" y="4095496"/>
              <a:ext cx="3674365" cy="2106549"/>
            </a:xfrm>
            <a:custGeom>
              <a:avLst/>
              <a:gdLst/>
              <a:ahLst/>
              <a:cxnLst/>
              <a:rect l="l" t="t" r="r" b="b"/>
              <a:pathLst>
                <a:path w="3674365" h="2106549">
                  <a:moveTo>
                    <a:pt x="3576701" y="2008886"/>
                  </a:moveTo>
                  <a:cubicBezTo>
                    <a:pt x="3355721" y="2008886"/>
                    <a:pt x="2794000" y="1928114"/>
                    <a:pt x="2245106" y="1195832"/>
                  </a:cubicBezTo>
                  <a:cubicBezTo>
                    <a:pt x="1485646" y="182626"/>
                    <a:pt x="14732" y="21590"/>
                    <a:pt x="0" y="20193"/>
                  </a:cubicBezTo>
                  <a:lnTo>
                    <a:pt x="2794" y="0"/>
                  </a:lnTo>
                  <a:cubicBezTo>
                    <a:pt x="17653" y="1524"/>
                    <a:pt x="1499362" y="163322"/>
                    <a:pt x="2264791" y="1184783"/>
                  </a:cubicBezTo>
                  <a:cubicBezTo>
                    <a:pt x="2955798" y="2106549"/>
                    <a:pt x="3661918" y="1983867"/>
                    <a:pt x="3669284" y="1982597"/>
                  </a:cubicBezTo>
                  <a:lnTo>
                    <a:pt x="3674364" y="2002409"/>
                  </a:lnTo>
                  <a:cubicBezTo>
                    <a:pt x="3672840" y="2002663"/>
                    <a:pt x="3637788" y="2008886"/>
                    <a:pt x="3576701" y="2008886"/>
                  </a:cubicBezTo>
                  <a:lnTo>
                    <a:pt x="3576701" y="2008886"/>
                  </a:lnTo>
                  <a:close/>
                </a:path>
              </a:pathLst>
            </a:custGeom>
            <a:solidFill>
              <a:srgbClr val="42353B"/>
            </a:solidFill>
          </p:spPr>
        </p:sp>
        <p:sp>
          <p:nvSpPr>
            <p:cNvPr id="10" name="Freeform 10"/>
            <p:cNvSpPr/>
            <p:nvPr/>
          </p:nvSpPr>
          <p:spPr>
            <a:xfrm>
              <a:off x="2972943" y="1943481"/>
              <a:ext cx="3674364" cy="2159508"/>
            </a:xfrm>
            <a:custGeom>
              <a:avLst/>
              <a:gdLst/>
              <a:ahLst/>
              <a:cxnLst/>
              <a:rect l="l" t="t" r="r" b="b"/>
              <a:pathLst>
                <a:path w="3674364" h="2159508">
                  <a:moveTo>
                    <a:pt x="2794" y="2159508"/>
                  </a:moveTo>
                  <a:lnTo>
                    <a:pt x="0" y="2139061"/>
                  </a:lnTo>
                  <a:cubicBezTo>
                    <a:pt x="14732" y="2137537"/>
                    <a:pt x="1485646" y="1974469"/>
                    <a:pt x="2245106" y="947420"/>
                  </a:cubicBezTo>
                  <a:cubicBezTo>
                    <a:pt x="2945638" y="0"/>
                    <a:pt x="3666998" y="128524"/>
                    <a:pt x="3674364" y="129794"/>
                  </a:cubicBezTo>
                  <a:lnTo>
                    <a:pt x="3669283" y="149860"/>
                  </a:lnTo>
                  <a:cubicBezTo>
                    <a:pt x="3662044" y="148590"/>
                    <a:pt x="2955797" y="24003"/>
                    <a:pt x="2264790" y="958597"/>
                  </a:cubicBezTo>
                  <a:cubicBezTo>
                    <a:pt x="1499234" y="1993900"/>
                    <a:pt x="17652" y="2157985"/>
                    <a:pt x="2793" y="2159508"/>
                  </a:cubicBezTo>
                  <a:lnTo>
                    <a:pt x="2793" y="2159508"/>
                  </a:lnTo>
                  <a:close/>
                </a:path>
              </a:pathLst>
            </a:custGeom>
            <a:solidFill>
              <a:srgbClr val="42353B"/>
            </a:solidFill>
          </p:spPr>
        </p:sp>
        <p:sp>
          <p:nvSpPr>
            <p:cNvPr id="11" name="Freeform 11"/>
            <p:cNvSpPr/>
            <p:nvPr/>
          </p:nvSpPr>
          <p:spPr>
            <a:xfrm>
              <a:off x="63500" y="2223009"/>
              <a:ext cx="3771901" cy="3771900"/>
            </a:xfrm>
            <a:custGeom>
              <a:avLst/>
              <a:gdLst/>
              <a:ahLst/>
              <a:cxnLst/>
              <a:rect l="l" t="t" r="r" b="b"/>
              <a:pathLst>
                <a:path w="3771901" h="3771900">
                  <a:moveTo>
                    <a:pt x="3771646" y="1885949"/>
                  </a:moveTo>
                  <a:cubicBezTo>
                    <a:pt x="3771646" y="1916810"/>
                    <a:pt x="3770884" y="1947671"/>
                    <a:pt x="3769360" y="1978532"/>
                  </a:cubicBezTo>
                  <a:cubicBezTo>
                    <a:pt x="3767836" y="2009394"/>
                    <a:pt x="3765550" y="2040127"/>
                    <a:pt x="3762502" y="2070861"/>
                  </a:cubicBezTo>
                  <a:cubicBezTo>
                    <a:pt x="3759454" y="2101595"/>
                    <a:pt x="3755644" y="2132202"/>
                    <a:pt x="3751199" y="2162682"/>
                  </a:cubicBezTo>
                  <a:cubicBezTo>
                    <a:pt x="3746754" y="2193163"/>
                    <a:pt x="3741420" y="2223642"/>
                    <a:pt x="3735324" y="2253868"/>
                  </a:cubicBezTo>
                  <a:cubicBezTo>
                    <a:pt x="3729228" y="2284094"/>
                    <a:pt x="3722497" y="2314193"/>
                    <a:pt x="3715004" y="2344165"/>
                  </a:cubicBezTo>
                  <a:cubicBezTo>
                    <a:pt x="3707511" y="2374137"/>
                    <a:pt x="3699256" y="2403855"/>
                    <a:pt x="3690366" y="2433319"/>
                  </a:cubicBezTo>
                  <a:cubicBezTo>
                    <a:pt x="3681476" y="2462783"/>
                    <a:pt x="3671697" y="2492120"/>
                    <a:pt x="3661283" y="2521203"/>
                  </a:cubicBezTo>
                  <a:cubicBezTo>
                    <a:pt x="3650869" y="2550286"/>
                    <a:pt x="3639820" y="2578988"/>
                    <a:pt x="3628009" y="2607563"/>
                  </a:cubicBezTo>
                  <a:cubicBezTo>
                    <a:pt x="3616198" y="2636138"/>
                    <a:pt x="3603752" y="2664332"/>
                    <a:pt x="3590544" y="2692145"/>
                  </a:cubicBezTo>
                  <a:cubicBezTo>
                    <a:pt x="3577336" y="2719958"/>
                    <a:pt x="3563493" y="2747644"/>
                    <a:pt x="3548888" y="2774822"/>
                  </a:cubicBezTo>
                  <a:cubicBezTo>
                    <a:pt x="3534283" y="2802000"/>
                    <a:pt x="3519170" y="2828924"/>
                    <a:pt x="3503295" y="2855340"/>
                  </a:cubicBezTo>
                  <a:cubicBezTo>
                    <a:pt x="3487420" y="2881756"/>
                    <a:pt x="3470910" y="2907918"/>
                    <a:pt x="3453765" y="2933572"/>
                  </a:cubicBezTo>
                  <a:cubicBezTo>
                    <a:pt x="3436620" y="2959226"/>
                    <a:pt x="3418840" y="2984499"/>
                    <a:pt x="3400425" y="3009264"/>
                  </a:cubicBezTo>
                  <a:cubicBezTo>
                    <a:pt x="3382009" y="3034029"/>
                    <a:pt x="3363087" y="3058413"/>
                    <a:pt x="3343528" y="3082289"/>
                  </a:cubicBezTo>
                  <a:cubicBezTo>
                    <a:pt x="3323970" y="3106165"/>
                    <a:pt x="3303777" y="3129533"/>
                    <a:pt x="3283076" y="3152393"/>
                  </a:cubicBezTo>
                  <a:cubicBezTo>
                    <a:pt x="3262375" y="3175253"/>
                    <a:pt x="3241039" y="3197605"/>
                    <a:pt x="3219195" y="3219449"/>
                  </a:cubicBezTo>
                  <a:cubicBezTo>
                    <a:pt x="3197351" y="3241293"/>
                    <a:pt x="3174999" y="3262502"/>
                    <a:pt x="3152139" y="3283330"/>
                  </a:cubicBezTo>
                  <a:cubicBezTo>
                    <a:pt x="3129279" y="3304158"/>
                    <a:pt x="3105911" y="3324224"/>
                    <a:pt x="3082035" y="3343782"/>
                  </a:cubicBezTo>
                  <a:cubicBezTo>
                    <a:pt x="3058159" y="3363340"/>
                    <a:pt x="3033902" y="3382390"/>
                    <a:pt x="3009010" y="3400678"/>
                  </a:cubicBezTo>
                  <a:cubicBezTo>
                    <a:pt x="2984118" y="3418966"/>
                    <a:pt x="2958972" y="3436873"/>
                    <a:pt x="2933318" y="3454018"/>
                  </a:cubicBezTo>
                  <a:cubicBezTo>
                    <a:pt x="2907664" y="3471163"/>
                    <a:pt x="2881629" y="3487673"/>
                    <a:pt x="2855086" y="3503548"/>
                  </a:cubicBezTo>
                  <a:cubicBezTo>
                    <a:pt x="2828543" y="3519423"/>
                    <a:pt x="2801746" y="3534663"/>
                    <a:pt x="2774568" y="3549141"/>
                  </a:cubicBezTo>
                  <a:cubicBezTo>
                    <a:pt x="2747390" y="3563619"/>
                    <a:pt x="2719831" y="3577589"/>
                    <a:pt x="2691891" y="3590797"/>
                  </a:cubicBezTo>
                  <a:cubicBezTo>
                    <a:pt x="2663951" y="3604005"/>
                    <a:pt x="2635757" y="3616451"/>
                    <a:pt x="2607309" y="3628262"/>
                  </a:cubicBezTo>
                  <a:cubicBezTo>
                    <a:pt x="2578861" y="3640073"/>
                    <a:pt x="2550032" y="3651122"/>
                    <a:pt x="2520949" y="3661536"/>
                  </a:cubicBezTo>
                  <a:cubicBezTo>
                    <a:pt x="2491866" y="3671950"/>
                    <a:pt x="2462656" y="3681602"/>
                    <a:pt x="2433065" y="3690619"/>
                  </a:cubicBezTo>
                  <a:cubicBezTo>
                    <a:pt x="2403474" y="3699636"/>
                    <a:pt x="2373756" y="3707764"/>
                    <a:pt x="2343911" y="3715257"/>
                  </a:cubicBezTo>
                  <a:cubicBezTo>
                    <a:pt x="2314066" y="3722750"/>
                    <a:pt x="2283840" y="3729481"/>
                    <a:pt x="2253614" y="3735577"/>
                  </a:cubicBezTo>
                  <a:cubicBezTo>
                    <a:pt x="2223388" y="3741673"/>
                    <a:pt x="2192908" y="3746880"/>
                    <a:pt x="2162428" y="3751452"/>
                  </a:cubicBezTo>
                  <a:cubicBezTo>
                    <a:pt x="2131948" y="3756024"/>
                    <a:pt x="2101214" y="3759707"/>
                    <a:pt x="2070607" y="3762755"/>
                  </a:cubicBezTo>
                  <a:cubicBezTo>
                    <a:pt x="2040000" y="3765804"/>
                    <a:pt x="2009139" y="3768090"/>
                    <a:pt x="1978278" y="3769614"/>
                  </a:cubicBezTo>
                  <a:cubicBezTo>
                    <a:pt x="1947417" y="3771138"/>
                    <a:pt x="1916556" y="3771899"/>
                    <a:pt x="1885695" y="3771899"/>
                  </a:cubicBezTo>
                  <a:cubicBezTo>
                    <a:pt x="1854834" y="3771899"/>
                    <a:pt x="1823973" y="3771138"/>
                    <a:pt x="1793112" y="3769614"/>
                  </a:cubicBezTo>
                  <a:cubicBezTo>
                    <a:pt x="1762252" y="3768090"/>
                    <a:pt x="1731517" y="3765804"/>
                    <a:pt x="1700783" y="3762755"/>
                  </a:cubicBezTo>
                  <a:cubicBezTo>
                    <a:pt x="1670049" y="3759707"/>
                    <a:pt x="1639442" y="3755897"/>
                    <a:pt x="1608962" y="3751452"/>
                  </a:cubicBezTo>
                  <a:cubicBezTo>
                    <a:pt x="1578483" y="3747007"/>
                    <a:pt x="1548002" y="3741673"/>
                    <a:pt x="1517776" y="3735577"/>
                  </a:cubicBezTo>
                  <a:cubicBezTo>
                    <a:pt x="1487550" y="3729481"/>
                    <a:pt x="1457451" y="3722750"/>
                    <a:pt x="1427479" y="3715257"/>
                  </a:cubicBezTo>
                  <a:cubicBezTo>
                    <a:pt x="1397507" y="3707764"/>
                    <a:pt x="1367789" y="3699509"/>
                    <a:pt x="1338325" y="3690619"/>
                  </a:cubicBezTo>
                  <a:cubicBezTo>
                    <a:pt x="1308861" y="3681729"/>
                    <a:pt x="1279525" y="3671950"/>
                    <a:pt x="1250442" y="3661536"/>
                  </a:cubicBezTo>
                  <a:cubicBezTo>
                    <a:pt x="1221358" y="3651122"/>
                    <a:pt x="1192656" y="3640073"/>
                    <a:pt x="1164081" y="3628262"/>
                  </a:cubicBezTo>
                  <a:cubicBezTo>
                    <a:pt x="1135506" y="3616451"/>
                    <a:pt x="1107312" y="3604005"/>
                    <a:pt x="1079499" y="3590797"/>
                  </a:cubicBezTo>
                  <a:cubicBezTo>
                    <a:pt x="1051686" y="3577589"/>
                    <a:pt x="1024000" y="3563746"/>
                    <a:pt x="996822" y="3549141"/>
                  </a:cubicBezTo>
                  <a:cubicBezTo>
                    <a:pt x="969644" y="3534536"/>
                    <a:pt x="942720" y="3519423"/>
                    <a:pt x="916304" y="3503548"/>
                  </a:cubicBezTo>
                  <a:cubicBezTo>
                    <a:pt x="889888" y="3487673"/>
                    <a:pt x="863726" y="3471163"/>
                    <a:pt x="838072" y="3454018"/>
                  </a:cubicBezTo>
                  <a:cubicBezTo>
                    <a:pt x="812418" y="3436873"/>
                    <a:pt x="787145" y="3419093"/>
                    <a:pt x="762380" y="3400678"/>
                  </a:cubicBezTo>
                  <a:cubicBezTo>
                    <a:pt x="737615" y="3382263"/>
                    <a:pt x="713231" y="3363340"/>
                    <a:pt x="689355" y="3343782"/>
                  </a:cubicBezTo>
                  <a:cubicBezTo>
                    <a:pt x="665479" y="3324224"/>
                    <a:pt x="642111" y="3304031"/>
                    <a:pt x="619251" y="3283330"/>
                  </a:cubicBezTo>
                  <a:cubicBezTo>
                    <a:pt x="596391" y="3262629"/>
                    <a:pt x="574039" y="3241293"/>
                    <a:pt x="552195" y="3219449"/>
                  </a:cubicBezTo>
                  <a:cubicBezTo>
                    <a:pt x="530351" y="3197605"/>
                    <a:pt x="509142" y="3175253"/>
                    <a:pt x="488314" y="3152393"/>
                  </a:cubicBezTo>
                  <a:cubicBezTo>
                    <a:pt x="467486" y="3129533"/>
                    <a:pt x="447420" y="3106165"/>
                    <a:pt x="427862" y="3082289"/>
                  </a:cubicBezTo>
                  <a:cubicBezTo>
                    <a:pt x="408304" y="3058413"/>
                    <a:pt x="389254" y="3034156"/>
                    <a:pt x="370966" y="3009264"/>
                  </a:cubicBezTo>
                  <a:cubicBezTo>
                    <a:pt x="352678" y="2984372"/>
                    <a:pt x="334771" y="2959226"/>
                    <a:pt x="317626" y="2933572"/>
                  </a:cubicBezTo>
                  <a:cubicBezTo>
                    <a:pt x="300481" y="2907918"/>
                    <a:pt x="283971" y="2881883"/>
                    <a:pt x="268096" y="2855340"/>
                  </a:cubicBezTo>
                  <a:cubicBezTo>
                    <a:pt x="252221" y="2828797"/>
                    <a:pt x="236981" y="2802000"/>
                    <a:pt x="222503" y="2774822"/>
                  </a:cubicBezTo>
                  <a:cubicBezTo>
                    <a:pt x="208025" y="2747644"/>
                    <a:pt x="194055" y="2720085"/>
                    <a:pt x="180847" y="2692145"/>
                  </a:cubicBezTo>
                  <a:cubicBezTo>
                    <a:pt x="167639" y="2664205"/>
                    <a:pt x="155193" y="2636011"/>
                    <a:pt x="143382" y="2607563"/>
                  </a:cubicBezTo>
                  <a:cubicBezTo>
                    <a:pt x="131571" y="2579115"/>
                    <a:pt x="120522" y="2550286"/>
                    <a:pt x="110108" y="2521203"/>
                  </a:cubicBezTo>
                  <a:cubicBezTo>
                    <a:pt x="99694" y="2492120"/>
                    <a:pt x="90042" y="2462910"/>
                    <a:pt x="81025" y="2433319"/>
                  </a:cubicBezTo>
                  <a:cubicBezTo>
                    <a:pt x="72008" y="2403728"/>
                    <a:pt x="63880" y="2374010"/>
                    <a:pt x="56387" y="2344165"/>
                  </a:cubicBezTo>
                  <a:cubicBezTo>
                    <a:pt x="48894" y="2314320"/>
                    <a:pt x="42163" y="2284094"/>
                    <a:pt x="36067" y="2253868"/>
                  </a:cubicBezTo>
                  <a:cubicBezTo>
                    <a:pt x="29971" y="2223642"/>
                    <a:pt x="24764" y="2193162"/>
                    <a:pt x="20192" y="2162682"/>
                  </a:cubicBezTo>
                  <a:cubicBezTo>
                    <a:pt x="15620" y="2132202"/>
                    <a:pt x="11937" y="2101468"/>
                    <a:pt x="8889" y="2070861"/>
                  </a:cubicBezTo>
                  <a:cubicBezTo>
                    <a:pt x="5841" y="2040254"/>
                    <a:pt x="3555" y="2009393"/>
                    <a:pt x="2031" y="1978532"/>
                  </a:cubicBezTo>
                  <a:cubicBezTo>
                    <a:pt x="507" y="1947671"/>
                    <a:pt x="0" y="1916810"/>
                    <a:pt x="0" y="1885949"/>
                  </a:cubicBezTo>
                  <a:cubicBezTo>
                    <a:pt x="0" y="1855088"/>
                    <a:pt x="762" y="1824227"/>
                    <a:pt x="2286" y="1793366"/>
                  </a:cubicBezTo>
                  <a:cubicBezTo>
                    <a:pt x="3810" y="1762505"/>
                    <a:pt x="6096" y="1731771"/>
                    <a:pt x="9144" y="1701037"/>
                  </a:cubicBezTo>
                  <a:cubicBezTo>
                    <a:pt x="12192" y="1670303"/>
                    <a:pt x="16002" y="1639696"/>
                    <a:pt x="20447" y="1609216"/>
                  </a:cubicBezTo>
                  <a:cubicBezTo>
                    <a:pt x="24892" y="1578736"/>
                    <a:pt x="30226" y="1548256"/>
                    <a:pt x="36322" y="1518030"/>
                  </a:cubicBezTo>
                  <a:cubicBezTo>
                    <a:pt x="42418" y="1487804"/>
                    <a:pt x="49149" y="1457705"/>
                    <a:pt x="56642" y="1427733"/>
                  </a:cubicBezTo>
                  <a:cubicBezTo>
                    <a:pt x="64135" y="1397761"/>
                    <a:pt x="72390" y="1368043"/>
                    <a:pt x="81280" y="1338579"/>
                  </a:cubicBezTo>
                  <a:cubicBezTo>
                    <a:pt x="90170" y="1309116"/>
                    <a:pt x="99949" y="1279778"/>
                    <a:pt x="110363" y="1250695"/>
                  </a:cubicBezTo>
                  <a:cubicBezTo>
                    <a:pt x="120777" y="1221612"/>
                    <a:pt x="131826" y="1192910"/>
                    <a:pt x="143637" y="1164335"/>
                  </a:cubicBezTo>
                  <a:cubicBezTo>
                    <a:pt x="155448" y="1135760"/>
                    <a:pt x="167894" y="1107566"/>
                    <a:pt x="181102" y="1079753"/>
                  </a:cubicBezTo>
                  <a:cubicBezTo>
                    <a:pt x="194310" y="1051940"/>
                    <a:pt x="208153" y="1024254"/>
                    <a:pt x="222758" y="997076"/>
                  </a:cubicBezTo>
                  <a:cubicBezTo>
                    <a:pt x="237363" y="969898"/>
                    <a:pt x="252476" y="942974"/>
                    <a:pt x="268351" y="916558"/>
                  </a:cubicBezTo>
                  <a:cubicBezTo>
                    <a:pt x="284226" y="890142"/>
                    <a:pt x="300736" y="863980"/>
                    <a:pt x="317881" y="838326"/>
                  </a:cubicBezTo>
                  <a:cubicBezTo>
                    <a:pt x="335026" y="812672"/>
                    <a:pt x="352806" y="787399"/>
                    <a:pt x="371221" y="762634"/>
                  </a:cubicBezTo>
                  <a:cubicBezTo>
                    <a:pt x="389636" y="737869"/>
                    <a:pt x="408559" y="713485"/>
                    <a:pt x="428117" y="689609"/>
                  </a:cubicBezTo>
                  <a:cubicBezTo>
                    <a:pt x="447675" y="665733"/>
                    <a:pt x="467868" y="642365"/>
                    <a:pt x="488569" y="619505"/>
                  </a:cubicBezTo>
                  <a:cubicBezTo>
                    <a:pt x="509270" y="596645"/>
                    <a:pt x="530606" y="574293"/>
                    <a:pt x="552450" y="552449"/>
                  </a:cubicBezTo>
                  <a:cubicBezTo>
                    <a:pt x="574294" y="530605"/>
                    <a:pt x="596646" y="509396"/>
                    <a:pt x="619506" y="488568"/>
                  </a:cubicBezTo>
                  <a:cubicBezTo>
                    <a:pt x="642366" y="467740"/>
                    <a:pt x="665734" y="447674"/>
                    <a:pt x="689610" y="428116"/>
                  </a:cubicBezTo>
                  <a:cubicBezTo>
                    <a:pt x="713486" y="408558"/>
                    <a:pt x="737743" y="389508"/>
                    <a:pt x="762635" y="371220"/>
                  </a:cubicBezTo>
                  <a:cubicBezTo>
                    <a:pt x="787527" y="352932"/>
                    <a:pt x="812673" y="335025"/>
                    <a:pt x="838327" y="317880"/>
                  </a:cubicBezTo>
                  <a:cubicBezTo>
                    <a:pt x="863981" y="300736"/>
                    <a:pt x="890016" y="284226"/>
                    <a:pt x="916559" y="268351"/>
                  </a:cubicBezTo>
                  <a:cubicBezTo>
                    <a:pt x="943102" y="252476"/>
                    <a:pt x="969899" y="237236"/>
                    <a:pt x="997077" y="222758"/>
                  </a:cubicBezTo>
                  <a:cubicBezTo>
                    <a:pt x="1024255" y="208280"/>
                    <a:pt x="1051814" y="194310"/>
                    <a:pt x="1079754" y="181102"/>
                  </a:cubicBezTo>
                  <a:cubicBezTo>
                    <a:pt x="1107694" y="167894"/>
                    <a:pt x="1135888" y="155448"/>
                    <a:pt x="1164336" y="143637"/>
                  </a:cubicBezTo>
                  <a:cubicBezTo>
                    <a:pt x="1192784" y="131826"/>
                    <a:pt x="1221613" y="120777"/>
                    <a:pt x="1250696" y="110363"/>
                  </a:cubicBezTo>
                  <a:cubicBezTo>
                    <a:pt x="1279779" y="99949"/>
                    <a:pt x="1308989" y="90297"/>
                    <a:pt x="1338580" y="81280"/>
                  </a:cubicBezTo>
                  <a:cubicBezTo>
                    <a:pt x="1368171" y="72263"/>
                    <a:pt x="1397889" y="64135"/>
                    <a:pt x="1427734" y="56642"/>
                  </a:cubicBezTo>
                  <a:cubicBezTo>
                    <a:pt x="1457579" y="49149"/>
                    <a:pt x="1487805" y="42418"/>
                    <a:pt x="1518031" y="36322"/>
                  </a:cubicBezTo>
                  <a:cubicBezTo>
                    <a:pt x="1548257" y="30226"/>
                    <a:pt x="1578737" y="25019"/>
                    <a:pt x="1609217" y="20447"/>
                  </a:cubicBezTo>
                  <a:cubicBezTo>
                    <a:pt x="1639697" y="15875"/>
                    <a:pt x="1670431" y="12192"/>
                    <a:pt x="1701038" y="9144"/>
                  </a:cubicBezTo>
                  <a:cubicBezTo>
                    <a:pt x="1731645" y="6096"/>
                    <a:pt x="1762506" y="3810"/>
                    <a:pt x="1793367" y="2286"/>
                  </a:cubicBezTo>
                  <a:cubicBezTo>
                    <a:pt x="1824228" y="762"/>
                    <a:pt x="1855089" y="0"/>
                    <a:pt x="1885950" y="0"/>
                  </a:cubicBezTo>
                  <a:cubicBezTo>
                    <a:pt x="1916811" y="0"/>
                    <a:pt x="1947672" y="762"/>
                    <a:pt x="1978533" y="2286"/>
                  </a:cubicBezTo>
                  <a:cubicBezTo>
                    <a:pt x="2009394" y="3810"/>
                    <a:pt x="2040128" y="6096"/>
                    <a:pt x="2070862" y="9144"/>
                  </a:cubicBezTo>
                  <a:cubicBezTo>
                    <a:pt x="2101596" y="12192"/>
                    <a:pt x="2132203" y="16002"/>
                    <a:pt x="2162683" y="20447"/>
                  </a:cubicBezTo>
                  <a:cubicBezTo>
                    <a:pt x="2193163" y="24892"/>
                    <a:pt x="2223643" y="30226"/>
                    <a:pt x="2253869" y="36322"/>
                  </a:cubicBezTo>
                  <a:cubicBezTo>
                    <a:pt x="2284094" y="42418"/>
                    <a:pt x="2314194" y="49149"/>
                    <a:pt x="2344166" y="56642"/>
                  </a:cubicBezTo>
                  <a:cubicBezTo>
                    <a:pt x="2374138" y="64135"/>
                    <a:pt x="2403856" y="72390"/>
                    <a:pt x="2433320" y="81280"/>
                  </a:cubicBezTo>
                  <a:cubicBezTo>
                    <a:pt x="2462784" y="90170"/>
                    <a:pt x="2492121" y="99949"/>
                    <a:pt x="2521204" y="110363"/>
                  </a:cubicBezTo>
                  <a:cubicBezTo>
                    <a:pt x="2550287" y="120777"/>
                    <a:pt x="2578989" y="131826"/>
                    <a:pt x="2607564" y="143637"/>
                  </a:cubicBezTo>
                  <a:cubicBezTo>
                    <a:pt x="2636139" y="155448"/>
                    <a:pt x="2664333" y="167894"/>
                    <a:pt x="2692146" y="181102"/>
                  </a:cubicBezTo>
                  <a:cubicBezTo>
                    <a:pt x="2719959" y="194310"/>
                    <a:pt x="2747645" y="208153"/>
                    <a:pt x="2774823" y="222758"/>
                  </a:cubicBezTo>
                  <a:cubicBezTo>
                    <a:pt x="2802001" y="237363"/>
                    <a:pt x="2828925" y="252476"/>
                    <a:pt x="2855341" y="268351"/>
                  </a:cubicBezTo>
                  <a:cubicBezTo>
                    <a:pt x="2881757" y="284226"/>
                    <a:pt x="2907919" y="300736"/>
                    <a:pt x="2933573" y="317880"/>
                  </a:cubicBezTo>
                  <a:cubicBezTo>
                    <a:pt x="2959227" y="335025"/>
                    <a:pt x="2984500" y="352805"/>
                    <a:pt x="3009265" y="371220"/>
                  </a:cubicBezTo>
                  <a:cubicBezTo>
                    <a:pt x="3034030" y="389635"/>
                    <a:pt x="3058414" y="408558"/>
                    <a:pt x="3082290" y="428116"/>
                  </a:cubicBezTo>
                  <a:cubicBezTo>
                    <a:pt x="3106166" y="447674"/>
                    <a:pt x="3129534" y="467867"/>
                    <a:pt x="3152394" y="488568"/>
                  </a:cubicBezTo>
                  <a:cubicBezTo>
                    <a:pt x="3175254" y="509269"/>
                    <a:pt x="3197606" y="530605"/>
                    <a:pt x="3219450" y="552449"/>
                  </a:cubicBezTo>
                  <a:cubicBezTo>
                    <a:pt x="3241294" y="574293"/>
                    <a:pt x="3262503" y="596645"/>
                    <a:pt x="3283331" y="619505"/>
                  </a:cubicBezTo>
                  <a:cubicBezTo>
                    <a:pt x="3304159" y="642365"/>
                    <a:pt x="3324225" y="665733"/>
                    <a:pt x="3343783" y="689609"/>
                  </a:cubicBezTo>
                  <a:cubicBezTo>
                    <a:pt x="3363341" y="713485"/>
                    <a:pt x="3382391" y="737742"/>
                    <a:pt x="3400679" y="762634"/>
                  </a:cubicBezTo>
                  <a:cubicBezTo>
                    <a:pt x="3418967" y="787526"/>
                    <a:pt x="3436874" y="812672"/>
                    <a:pt x="3454019" y="838326"/>
                  </a:cubicBezTo>
                  <a:cubicBezTo>
                    <a:pt x="3471164" y="863980"/>
                    <a:pt x="3487674" y="890016"/>
                    <a:pt x="3503549" y="916558"/>
                  </a:cubicBezTo>
                  <a:cubicBezTo>
                    <a:pt x="3519424" y="943101"/>
                    <a:pt x="3534664" y="969898"/>
                    <a:pt x="3549142" y="997076"/>
                  </a:cubicBezTo>
                  <a:cubicBezTo>
                    <a:pt x="3563620" y="1024254"/>
                    <a:pt x="3577590" y="1051814"/>
                    <a:pt x="3590798" y="1079753"/>
                  </a:cubicBezTo>
                  <a:cubicBezTo>
                    <a:pt x="3604006" y="1107693"/>
                    <a:pt x="3616452" y="1135888"/>
                    <a:pt x="3628263" y="1164335"/>
                  </a:cubicBezTo>
                  <a:cubicBezTo>
                    <a:pt x="3640075" y="1192783"/>
                    <a:pt x="3651123" y="1221613"/>
                    <a:pt x="3661537" y="1250695"/>
                  </a:cubicBezTo>
                  <a:cubicBezTo>
                    <a:pt x="3671951" y="1279778"/>
                    <a:pt x="3681603" y="1308988"/>
                    <a:pt x="3690620" y="1338579"/>
                  </a:cubicBezTo>
                  <a:cubicBezTo>
                    <a:pt x="3699638" y="1368171"/>
                    <a:pt x="3707766" y="1397889"/>
                    <a:pt x="3715258" y="1427733"/>
                  </a:cubicBezTo>
                  <a:cubicBezTo>
                    <a:pt x="3722751" y="1457578"/>
                    <a:pt x="3729482" y="1487804"/>
                    <a:pt x="3735579" y="1518030"/>
                  </a:cubicBezTo>
                  <a:cubicBezTo>
                    <a:pt x="3741675" y="1548256"/>
                    <a:pt x="3746882" y="1578736"/>
                    <a:pt x="3751454" y="1609216"/>
                  </a:cubicBezTo>
                  <a:cubicBezTo>
                    <a:pt x="3756025" y="1639696"/>
                    <a:pt x="3759708" y="1670430"/>
                    <a:pt x="3762757" y="1701037"/>
                  </a:cubicBezTo>
                  <a:cubicBezTo>
                    <a:pt x="3765805" y="1731644"/>
                    <a:pt x="3768091" y="1762505"/>
                    <a:pt x="3769615" y="1793366"/>
                  </a:cubicBezTo>
                  <a:cubicBezTo>
                    <a:pt x="3771139" y="1824227"/>
                    <a:pt x="3771901" y="1855088"/>
                    <a:pt x="3771901" y="1885949"/>
                  </a:cubicBezTo>
                  <a:close/>
                </a:path>
              </a:pathLst>
            </a:custGeom>
            <a:solidFill>
              <a:srgbClr val="FBE10C"/>
            </a:solidFill>
          </p:spPr>
        </p:sp>
      </p:grpSp>
      <p:sp>
        <p:nvSpPr>
          <p:cNvPr id="12" name="Freeform 12"/>
          <p:cNvSpPr/>
          <p:nvPr/>
        </p:nvSpPr>
        <p:spPr>
          <a:xfrm>
            <a:off x="6016809" y="437588"/>
            <a:ext cx="4270191" cy="7222036"/>
          </a:xfrm>
          <a:custGeom>
            <a:avLst/>
            <a:gdLst/>
            <a:ahLst/>
            <a:cxnLst/>
            <a:rect l="l" t="t" r="r" b="b"/>
            <a:pathLst>
              <a:path w="4270191" h="7222036">
                <a:moveTo>
                  <a:pt x="0" y="0"/>
                </a:moveTo>
                <a:lnTo>
                  <a:pt x="4270191" y="0"/>
                </a:lnTo>
                <a:lnTo>
                  <a:pt x="4270191" y="7222036"/>
                </a:lnTo>
                <a:lnTo>
                  <a:pt x="0" y="7222036"/>
                </a:lnTo>
                <a:lnTo>
                  <a:pt x="0" y="0"/>
                </a:lnTo>
                <a:close/>
              </a:path>
            </a:pathLst>
          </a:custGeom>
          <a:blipFill>
            <a:blip r:embed="rId8"/>
            <a:stretch>
              <a:fillRect l="-72" t="-66"/>
            </a:stretch>
          </a:blipFill>
        </p:spPr>
      </p:sp>
      <p:sp>
        <p:nvSpPr>
          <p:cNvPr id="13" name="Freeform 13"/>
          <p:cNvSpPr/>
          <p:nvPr/>
        </p:nvSpPr>
        <p:spPr>
          <a:xfrm>
            <a:off x="6016809" y="437588"/>
            <a:ext cx="12271191" cy="1683820"/>
          </a:xfrm>
          <a:custGeom>
            <a:avLst/>
            <a:gdLst/>
            <a:ahLst/>
            <a:cxnLst/>
            <a:rect l="l" t="t" r="r" b="b"/>
            <a:pathLst>
              <a:path w="12271191" h="1683820">
                <a:moveTo>
                  <a:pt x="0" y="0"/>
                </a:moveTo>
                <a:lnTo>
                  <a:pt x="12271191" y="0"/>
                </a:lnTo>
                <a:lnTo>
                  <a:pt x="12271191" y="1683820"/>
                </a:lnTo>
                <a:lnTo>
                  <a:pt x="0" y="1683820"/>
                </a:lnTo>
                <a:lnTo>
                  <a:pt x="0" y="0"/>
                </a:lnTo>
                <a:close/>
              </a:path>
            </a:pathLst>
          </a:custGeom>
          <a:blipFill>
            <a:blip r:embed="rId9"/>
            <a:stretch>
              <a:fillRect l="-25" t="-283" r="-24"/>
            </a:stretch>
          </a:blipFill>
        </p:spPr>
      </p:sp>
      <p:grpSp>
        <p:nvGrpSpPr>
          <p:cNvPr id="14" name="Group 14"/>
          <p:cNvGrpSpPr>
            <a:grpSpLocks noChangeAspect="1"/>
          </p:cNvGrpSpPr>
          <p:nvPr/>
        </p:nvGrpSpPr>
        <p:grpSpPr>
          <a:xfrm>
            <a:off x="12573714" y="679266"/>
            <a:ext cx="6433918" cy="1238145"/>
            <a:chOff x="0" y="0"/>
            <a:chExt cx="6433922" cy="1238148"/>
          </a:xfrm>
        </p:grpSpPr>
        <p:sp>
          <p:nvSpPr>
            <p:cNvPr id="15" name="Freeform 15"/>
            <p:cNvSpPr/>
            <p:nvPr/>
          </p:nvSpPr>
          <p:spPr>
            <a:xfrm>
              <a:off x="1153414" y="63500"/>
              <a:ext cx="5217033" cy="1111250"/>
            </a:xfrm>
            <a:custGeom>
              <a:avLst/>
              <a:gdLst/>
              <a:ahLst/>
              <a:cxnLst/>
              <a:rect l="l" t="t" r="r" b="b"/>
              <a:pathLst>
                <a:path w="5217033" h="1111250">
                  <a:moveTo>
                    <a:pt x="0" y="0"/>
                  </a:moveTo>
                  <a:lnTo>
                    <a:pt x="4696333" y="0"/>
                  </a:lnTo>
                  <a:cubicBezTo>
                    <a:pt x="4983734" y="0"/>
                    <a:pt x="5217033" y="233299"/>
                    <a:pt x="5217033" y="520700"/>
                  </a:cubicBezTo>
                  <a:lnTo>
                    <a:pt x="5217033" y="590550"/>
                  </a:lnTo>
                  <a:cubicBezTo>
                    <a:pt x="5217033" y="877951"/>
                    <a:pt x="4983734" y="1111250"/>
                    <a:pt x="4696333" y="1111250"/>
                  </a:cubicBezTo>
                  <a:lnTo>
                    <a:pt x="0" y="1111250"/>
                  </a:lnTo>
                  <a:lnTo>
                    <a:pt x="0" y="0"/>
                  </a:lnTo>
                  <a:close/>
                </a:path>
              </a:pathLst>
            </a:custGeom>
            <a:solidFill>
              <a:srgbClr val="FBE10C"/>
            </a:solidFill>
          </p:spPr>
        </p:sp>
        <p:sp>
          <p:nvSpPr>
            <p:cNvPr id="16" name="Freeform 16"/>
            <p:cNvSpPr/>
            <p:nvPr/>
          </p:nvSpPr>
          <p:spPr>
            <a:xfrm>
              <a:off x="63500" y="67437"/>
              <a:ext cx="1177036" cy="1095502"/>
            </a:xfrm>
            <a:custGeom>
              <a:avLst/>
              <a:gdLst/>
              <a:ahLst/>
              <a:cxnLst/>
              <a:rect l="l" t="t" r="r" b="b"/>
              <a:pathLst>
                <a:path w="1177036" h="1095502">
                  <a:moveTo>
                    <a:pt x="304165" y="0"/>
                  </a:moveTo>
                  <a:lnTo>
                    <a:pt x="1177036" y="0"/>
                  </a:lnTo>
                  <a:lnTo>
                    <a:pt x="1177036" y="1095502"/>
                  </a:lnTo>
                  <a:lnTo>
                    <a:pt x="304165" y="1095502"/>
                  </a:lnTo>
                  <a:cubicBezTo>
                    <a:pt x="136271" y="1095502"/>
                    <a:pt x="0" y="959231"/>
                    <a:pt x="0" y="791337"/>
                  </a:cubicBezTo>
                  <a:lnTo>
                    <a:pt x="0" y="304165"/>
                  </a:lnTo>
                  <a:cubicBezTo>
                    <a:pt x="0" y="136271"/>
                    <a:pt x="136271" y="0"/>
                    <a:pt x="304165" y="0"/>
                  </a:cubicBezTo>
                  <a:close/>
                </a:path>
              </a:pathLst>
            </a:custGeom>
            <a:solidFill>
              <a:srgbClr val="FBE10C"/>
            </a:solidFill>
          </p:spPr>
        </p:sp>
      </p:grpSp>
      <p:sp>
        <p:nvSpPr>
          <p:cNvPr id="17" name="Freeform 17"/>
          <p:cNvSpPr/>
          <p:nvPr/>
        </p:nvSpPr>
        <p:spPr>
          <a:xfrm>
            <a:off x="6016809" y="437588"/>
            <a:ext cx="12271191" cy="3716836"/>
          </a:xfrm>
          <a:custGeom>
            <a:avLst/>
            <a:gdLst/>
            <a:ahLst/>
            <a:cxnLst/>
            <a:rect l="l" t="t" r="r" b="b"/>
            <a:pathLst>
              <a:path w="12271191" h="3716836">
                <a:moveTo>
                  <a:pt x="0" y="0"/>
                </a:moveTo>
                <a:lnTo>
                  <a:pt x="12271191" y="0"/>
                </a:lnTo>
                <a:lnTo>
                  <a:pt x="12271191" y="3716836"/>
                </a:lnTo>
                <a:lnTo>
                  <a:pt x="0" y="3716836"/>
                </a:lnTo>
                <a:lnTo>
                  <a:pt x="0" y="0"/>
                </a:lnTo>
                <a:close/>
              </a:path>
            </a:pathLst>
          </a:custGeom>
          <a:blipFill>
            <a:blip r:embed="rId10"/>
            <a:stretch>
              <a:fillRect l="-25" t="-128" r="-24"/>
            </a:stretch>
          </a:blipFill>
        </p:spPr>
      </p:sp>
      <p:grpSp>
        <p:nvGrpSpPr>
          <p:cNvPr id="18" name="Group 18"/>
          <p:cNvGrpSpPr>
            <a:grpSpLocks noChangeAspect="1"/>
          </p:cNvGrpSpPr>
          <p:nvPr/>
        </p:nvGrpSpPr>
        <p:grpSpPr>
          <a:xfrm>
            <a:off x="12573714" y="2651150"/>
            <a:ext cx="6433918" cy="1238145"/>
            <a:chOff x="0" y="0"/>
            <a:chExt cx="6433922" cy="1238148"/>
          </a:xfrm>
        </p:grpSpPr>
        <p:sp>
          <p:nvSpPr>
            <p:cNvPr id="19" name="Freeform 19"/>
            <p:cNvSpPr/>
            <p:nvPr/>
          </p:nvSpPr>
          <p:spPr>
            <a:xfrm>
              <a:off x="1153414" y="63500"/>
              <a:ext cx="5217033" cy="1111250"/>
            </a:xfrm>
            <a:custGeom>
              <a:avLst/>
              <a:gdLst/>
              <a:ahLst/>
              <a:cxnLst/>
              <a:rect l="l" t="t" r="r" b="b"/>
              <a:pathLst>
                <a:path w="5217033" h="1111250">
                  <a:moveTo>
                    <a:pt x="0" y="0"/>
                  </a:moveTo>
                  <a:lnTo>
                    <a:pt x="4696333" y="0"/>
                  </a:lnTo>
                  <a:cubicBezTo>
                    <a:pt x="4983734" y="0"/>
                    <a:pt x="5217033" y="233299"/>
                    <a:pt x="5217033" y="520700"/>
                  </a:cubicBezTo>
                  <a:lnTo>
                    <a:pt x="5217033" y="590550"/>
                  </a:lnTo>
                  <a:cubicBezTo>
                    <a:pt x="5217033" y="877951"/>
                    <a:pt x="4983734" y="1111250"/>
                    <a:pt x="4696333" y="1111250"/>
                  </a:cubicBezTo>
                  <a:lnTo>
                    <a:pt x="0" y="1111250"/>
                  </a:lnTo>
                  <a:lnTo>
                    <a:pt x="0" y="0"/>
                  </a:lnTo>
                  <a:lnTo>
                    <a:pt x="0" y="0"/>
                  </a:lnTo>
                  <a:close/>
                </a:path>
              </a:pathLst>
            </a:custGeom>
            <a:solidFill>
              <a:srgbClr val="FBE10C"/>
            </a:solidFill>
          </p:spPr>
        </p:sp>
        <p:sp>
          <p:nvSpPr>
            <p:cNvPr id="20" name="Freeform 20"/>
            <p:cNvSpPr/>
            <p:nvPr/>
          </p:nvSpPr>
          <p:spPr>
            <a:xfrm>
              <a:off x="63500" y="67437"/>
              <a:ext cx="1177036" cy="1095502"/>
            </a:xfrm>
            <a:custGeom>
              <a:avLst/>
              <a:gdLst/>
              <a:ahLst/>
              <a:cxnLst/>
              <a:rect l="l" t="t" r="r" b="b"/>
              <a:pathLst>
                <a:path w="1177036" h="1095502">
                  <a:moveTo>
                    <a:pt x="304165" y="0"/>
                  </a:moveTo>
                  <a:lnTo>
                    <a:pt x="1177036" y="0"/>
                  </a:lnTo>
                  <a:lnTo>
                    <a:pt x="1177036" y="1095502"/>
                  </a:lnTo>
                  <a:lnTo>
                    <a:pt x="304165" y="1095502"/>
                  </a:lnTo>
                  <a:cubicBezTo>
                    <a:pt x="136271" y="1095502"/>
                    <a:pt x="0" y="959231"/>
                    <a:pt x="0" y="791337"/>
                  </a:cubicBezTo>
                  <a:lnTo>
                    <a:pt x="0" y="304165"/>
                  </a:lnTo>
                  <a:cubicBezTo>
                    <a:pt x="0" y="136271"/>
                    <a:pt x="136271" y="0"/>
                    <a:pt x="304165" y="0"/>
                  </a:cubicBezTo>
                  <a:lnTo>
                    <a:pt x="304165" y="0"/>
                  </a:lnTo>
                  <a:close/>
                </a:path>
              </a:pathLst>
            </a:custGeom>
            <a:solidFill>
              <a:srgbClr val="FBE10C"/>
            </a:solidFill>
          </p:spPr>
        </p:sp>
      </p:grpSp>
      <p:sp>
        <p:nvSpPr>
          <p:cNvPr id="21" name="Freeform 21"/>
          <p:cNvSpPr/>
          <p:nvPr/>
        </p:nvSpPr>
        <p:spPr>
          <a:xfrm>
            <a:off x="6016809" y="437588"/>
            <a:ext cx="12271191" cy="5752900"/>
          </a:xfrm>
          <a:custGeom>
            <a:avLst/>
            <a:gdLst/>
            <a:ahLst/>
            <a:cxnLst/>
            <a:rect l="l" t="t" r="r" b="b"/>
            <a:pathLst>
              <a:path w="12271191" h="5752900">
                <a:moveTo>
                  <a:pt x="0" y="0"/>
                </a:moveTo>
                <a:lnTo>
                  <a:pt x="12271191" y="0"/>
                </a:lnTo>
                <a:lnTo>
                  <a:pt x="12271191" y="5752900"/>
                </a:lnTo>
                <a:lnTo>
                  <a:pt x="0" y="5752900"/>
                </a:lnTo>
                <a:lnTo>
                  <a:pt x="0" y="0"/>
                </a:lnTo>
                <a:close/>
              </a:path>
            </a:pathLst>
          </a:custGeom>
          <a:blipFill>
            <a:blip r:embed="rId11"/>
            <a:stretch>
              <a:fillRect l="-25" t="-82" r="-24"/>
            </a:stretch>
          </a:blipFill>
        </p:spPr>
      </p:sp>
      <p:grpSp>
        <p:nvGrpSpPr>
          <p:cNvPr id="22" name="Group 22"/>
          <p:cNvGrpSpPr>
            <a:grpSpLocks noChangeAspect="1"/>
          </p:cNvGrpSpPr>
          <p:nvPr/>
        </p:nvGrpSpPr>
        <p:grpSpPr>
          <a:xfrm>
            <a:off x="12573714" y="4638694"/>
            <a:ext cx="6433918" cy="1238145"/>
            <a:chOff x="0" y="0"/>
            <a:chExt cx="6433922" cy="1238148"/>
          </a:xfrm>
        </p:grpSpPr>
        <p:sp>
          <p:nvSpPr>
            <p:cNvPr id="23" name="Freeform 23"/>
            <p:cNvSpPr/>
            <p:nvPr/>
          </p:nvSpPr>
          <p:spPr>
            <a:xfrm>
              <a:off x="1153414" y="63500"/>
              <a:ext cx="5217033" cy="1111250"/>
            </a:xfrm>
            <a:custGeom>
              <a:avLst/>
              <a:gdLst/>
              <a:ahLst/>
              <a:cxnLst/>
              <a:rect l="l" t="t" r="r" b="b"/>
              <a:pathLst>
                <a:path w="5217033" h="1111250">
                  <a:moveTo>
                    <a:pt x="0" y="0"/>
                  </a:moveTo>
                  <a:lnTo>
                    <a:pt x="4696333" y="0"/>
                  </a:lnTo>
                  <a:cubicBezTo>
                    <a:pt x="4983734" y="0"/>
                    <a:pt x="5217033" y="233299"/>
                    <a:pt x="5217033" y="520700"/>
                  </a:cubicBezTo>
                  <a:lnTo>
                    <a:pt x="5217033" y="590550"/>
                  </a:lnTo>
                  <a:cubicBezTo>
                    <a:pt x="5217033" y="877951"/>
                    <a:pt x="4983734" y="1111250"/>
                    <a:pt x="4696333" y="1111250"/>
                  </a:cubicBezTo>
                  <a:lnTo>
                    <a:pt x="0" y="1111250"/>
                  </a:lnTo>
                  <a:lnTo>
                    <a:pt x="0" y="0"/>
                  </a:lnTo>
                  <a:lnTo>
                    <a:pt x="0" y="0"/>
                  </a:lnTo>
                  <a:close/>
                </a:path>
              </a:pathLst>
            </a:custGeom>
            <a:solidFill>
              <a:srgbClr val="FBE10C"/>
            </a:solidFill>
          </p:spPr>
        </p:sp>
        <p:sp>
          <p:nvSpPr>
            <p:cNvPr id="24" name="Freeform 24"/>
            <p:cNvSpPr/>
            <p:nvPr/>
          </p:nvSpPr>
          <p:spPr>
            <a:xfrm>
              <a:off x="63500" y="67437"/>
              <a:ext cx="1177036" cy="1095502"/>
            </a:xfrm>
            <a:custGeom>
              <a:avLst/>
              <a:gdLst/>
              <a:ahLst/>
              <a:cxnLst/>
              <a:rect l="l" t="t" r="r" b="b"/>
              <a:pathLst>
                <a:path w="1177036" h="1095502">
                  <a:moveTo>
                    <a:pt x="304165" y="0"/>
                  </a:moveTo>
                  <a:lnTo>
                    <a:pt x="1177036" y="0"/>
                  </a:lnTo>
                  <a:lnTo>
                    <a:pt x="1177036" y="1095502"/>
                  </a:lnTo>
                  <a:lnTo>
                    <a:pt x="304165" y="1095502"/>
                  </a:lnTo>
                  <a:cubicBezTo>
                    <a:pt x="136271" y="1095502"/>
                    <a:pt x="0" y="959231"/>
                    <a:pt x="0" y="791337"/>
                  </a:cubicBezTo>
                  <a:lnTo>
                    <a:pt x="0" y="304165"/>
                  </a:lnTo>
                  <a:cubicBezTo>
                    <a:pt x="0" y="136271"/>
                    <a:pt x="136271" y="0"/>
                    <a:pt x="304165" y="0"/>
                  </a:cubicBezTo>
                  <a:lnTo>
                    <a:pt x="304165" y="0"/>
                  </a:lnTo>
                  <a:close/>
                </a:path>
              </a:pathLst>
            </a:custGeom>
            <a:solidFill>
              <a:srgbClr val="FBE10C"/>
            </a:solidFill>
          </p:spPr>
        </p:sp>
      </p:grpSp>
      <p:sp>
        <p:nvSpPr>
          <p:cNvPr id="25" name="Freeform 25"/>
          <p:cNvSpPr/>
          <p:nvPr/>
        </p:nvSpPr>
        <p:spPr>
          <a:xfrm>
            <a:off x="6016809" y="437588"/>
            <a:ext cx="12271191" cy="7630468"/>
          </a:xfrm>
          <a:custGeom>
            <a:avLst/>
            <a:gdLst/>
            <a:ahLst/>
            <a:cxnLst/>
            <a:rect l="l" t="t" r="r" b="b"/>
            <a:pathLst>
              <a:path w="12271191" h="7630468">
                <a:moveTo>
                  <a:pt x="0" y="0"/>
                </a:moveTo>
                <a:lnTo>
                  <a:pt x="12271191" y="0"/>
                </a:lnTo>
                <a:lnTo>
                  <a:pt x="12271191" y="7630468"/>
                </a:lnTo>
                <a:lnTo>
                  <a:pt x="0" y="7630468"/>
                </a:lnTo>
                <a:lnTo>
                  <a:pt x="0" y="0"/>
                </a:lnTo>
                <a:close/>
              </a:path>
            </a:pathLst>
          </a:custGeom>
          <a:blipFill>
            <a:blip r:embed="rId12"/>
            <a:stretch>
              <a:fillRect l="-25" t="-62" r="-24"/>
            </a:stretch>
          </a:blipFill>
        </p:spPr>
      </p:sp>
      <p:grpSp>
        <p:nvGrpSpPr>
          <p:cNvPr id="26" name="Group 26"/>
          <p:cNvGrpSpPr>
            <a:grpSpLocks noChangeAspect="1"/>
          </p:cNvGrpSpPr>
          <p:nvPr/>
        </p:nvGrpSpPr>
        <p:grpSpPr>
          <a:xfrm>
            <a:off x="12573714" y="6594929"/>
            <a:ext cx="6433918" cy="1238145"/>
            <a:chOff x="0" y="0"/>
            <a:chExt cx="6433922" cy="1238148"/>
          </a:xfrm>
        </p:grpSpPr>
        <p:sp>
          <p:nvSpPr>
            <p:cNvPr id="27" name="Freeform 27"/>
            <p:cNvSpPr/>
            <p:nvPr/>
          </p:nvSpPr>
          <p:spPr>
            <a:xfrm>
              <a:off x="1153414" y="63500"/>
              <a:ext cx="5217033" cy="1111250"/>
            </a:xfrm>
            <a:custGeom>
              <a:avLst/>
              <a:gdLst/>
              <a:ahLst/>
              <a:cxnLst/>
              <a:rect l="l" t="t" r="r" b="b"/>
              <a:pathLst>
                <a:path w="5217033" h="1111250">
                  <a:moveTo>
                    <a:pt x="0" y="0"/>
                  </a:moveTo>
                  <a:lnTo>
                    <a:pt x="4696333" y="0"/>
                  </a:lnTo>
                  <a:cubicBezTo>
                    <a:pt x="4983734" y="0"/>
                    <a:pt x="5217033" y="233299"/>
                    <a:pt x="5217033" y="520700"/>
                  </a:cubicBezTo>
                  <a:lnTo>
                    <a:pt x="5217033" y="590550"/>
                  </a:lnTo>
                  <a:cubicBezTo>
                    <a:pt x="5217033" y="877951"/>
                    <a:pt x="4983734" y="1111250"/>
                    <a:pt x="4696333" y="1111250"/>
                  </a:cubicBezTo>
                  <a:lnTo>
                    <a:pt x="0" y="1111250"/>
                  </a:lnTo>
                  <a:lnTo>
                    <a:pt x="0" y="0"/>
                  </a:lnTo>
                  <a:close/>
                </a:path>
              </a:pathLst>
            </a:custGeom>
            <a:solidFill>
              <a:srgbClr val="FBE10C"/>
            </a:solidFill>
          </p:spPr>
        </p:sp>
        <p:sp>
          <p:nvSpPr>
            <p:cNvPr id="28" name="Freeform 28"/>
            <p:cNvSpPr/>
            <p:nvPr/>
          </p:nvSpPr>
          <p:spPr>
            <a:xfrm>
              <a:off x="63500" y="67437"/>
              <a:ext cx="1177036" cy="1095502"/>
            </a:xfrm>
            <a:custGeom>
              <a:avLst/>
              <a:gdLst/>
              <a:ahLst/>
              <a:cxnLst/>
              <a:rect l="l" t="t" r="r" b="b"/>
              <a:pathLst>
                <a:path w="1177036" h="1095502">
                  <a:moveTo>
                    <a:pt x="304165" y="0"/>
                  </a:moveTo>
                  <a:lnTo>
                    <a:pt x="1177036" y="0"/>
                  </a:lnTo>
                  <a:lnTo>
                    <a:pt x="1177036" y="1095502"/>
                  </a:lnTo>
                  <a:lnTo>
                    <a:pt x="304165" y="1095502"/>
                  </a:lnTo>
                  <a:cubicBezTo>
                    <a:pt x="136271" y="1095502"/>
                    <a:pt x="0" y="959231"/>
                    <a:pt x="0" y="791337"/>
                  </a:cubicBezTo>
                  <a:lnTo>
                    <a:pt x="0" y="304165"/>
                  </a:lnTo>
                  <a:cubicBezTo>
                    <a:pt x="0" y="136271"/>
                    <a:pt x="136271" y="0"/>
                    <a:pt x="304165" y="0"/>
                  </a:cubicBezTo>
                  <a:lnTo>
                    <a:pt x="304165" y="0"/>
                  </a:lnTo>
                  <a:close/>
                </a:path>
              </a:pathLst>
            </a:custGeom>
            <a:solidFill>
              <a:srgbClr val="FBE10C"/>
            </a:solidFill>
          </p:spPr>
        </p:sp>
      </p:grpSp>
      <p:sp>
        <p:nvSpPr>
          <p:cNvPr id="29" name="Freeform 29"/>
          <p:cNvSpPr/>
          <p:nvPr/>
        </p:nvSpPr>
        <p:spPr>
          <a:xfrm>
            <a:off x="6016809" y="437588"/>
            <a:ext cx="12271191" cy="9663484"/>
          </a:xfrm>
          <a:custGeom>
            <a:avLst/>
            <a:gdLst/>
            <a:ahLst/>
            <a:cxnLst/>
            <a:rect l="l" t="t" r="r" b="b"/>
            <a:pathLst>
              <a:path w="12271191" h="9663484">
                <a:moveTo>
                  <a:pt x="0" y="0"/>
                </a:moveTo>
                <a:lnTo>
                  <a:pt x="12271191" y="0"/>
                </a:lnTo>
                <a:lnTo>
                  <a:pt x="12271191" y="9663484"/>
                </a:lnTo>
                <a:lnTo>
                  <a:pt x="0" y="9663484"/>
                </a:lnTo>
                <a:lnTo>
                  <a:pt x="0" y="0"/>
                </a:lnTo>
                <a:close/>
              </a:path>
            </a:pathLst>
          </a:custGeom>
          <a:blipFill>
            <a:blip r:embed="rId13"/>
            <a:stretch>
              <a:fillRect l="-25" t="-49" r="-24"/>
            </a:stretch>
          </a:blipFill>
        </p:spPr>
      </p:sp>
      <p:grpSp>
        <p:nvGrpSpPr>
          <p:cNvPr id="30" name="Group 30"/>
          <p:cNvGrpSpPr>
            <a:grpSpLocks noChangeAspect="1"/>
          </p:cNvGrpSpPr>
          <p:nvPr/>
        </p:nvGrpSpPr>
        <p:grpSpPr>
          <a:xfrm>
            <a:off x="12573714" y="8566823"/>
            <a:ext cx="6433918" cy="1238145"/>
            <a:chOff x="0" y="0"/>
            <a:chExt cx="6433922" cy="1238148"/>
          </a:xfrm>
        </p:grpSpPr>
        <p:sp>
          <p:nvSpPr>
            <p:cNvPr id="31" name="Freeform 31"/>
            <p:cNvSpPr/>
            <p:nvPr/>
          </p:nvSpPr>
          <p:spPr>
            <a:xfrm>
              <a:off x="1153414" y="63500"/>
              <a:ext cx="5217033" cy="1111250"/>
            </a:xfrm>
            <a:custGeom>
              <a:avLst/>
              <a:gdLst/>
              <a:ahLst/>
              <a:cxnLst/>
              <a:rect l="l" t="t" r="r" b="b"/>
              <a:pathLst>
                <a:path w="5217033" h="1111250">
                  <a:moveTo>
                    <a:pt x="0" y="0"/>
                  </a:moveTo>
                  <a:lnTo>
                    <a:pt x="4696333" y="0"/>
                  </a:lnTo>
                  <a:cubicBezTo>
                    <a:pt x="4983734" y="0"/>
                    <a:pt x="5217033" y="233299"/>
                    <a:pt x="5217033" y="520700"/>
                  </a:cubicBezTo>
                  <a:lnTo>
                    <a:pt x="5217033" y="590550"/>
                  </a:lnTo>
                  <a:cubicBezTo>
                    <a:pt x="5217033" y="877951"/>
                    <a:pt x="4983734" y="1111250"/>
                    <a:pt x="4696333" y="1111250"/>
                  </a:cubicBezTo>
                  <a:lnTo>
                    <a:pt x="0" y="1111250"/>
                  </a:lnTo>
                  <a:lnTo>
                    <a:pt x="0" y="0"/>
                  </a:lnTo>
                  <a:close/>
                </a:path>
              </a:pathLst>
            </a:custGeom>
            <a:solidFill>
              <a:srgbClr val="FBE10C"/>
            </a:solidFill>
          </p:spPr>
        </p:sp>
        <p:sp>
          <p:nvSpPr>
            <p:cNvPr id="32" name="Freeform 32"/>
            <p:cNvSpPr/>
            <p:nvPr/>
          </p:nvSpPr>
          <p:spPr>
            <a:xfrm>
              <a:off x="63500" y="67437"/>
              <a:ext cx="1177036" cy="1095502"/>
            </a:xfrm>
            <a:custGeom>
              <a:avLst/>
              <a:gdLst/>
              <a:ahLst/>
              <a:cxnLst/>
              <a:rect l="l" t="t" r="r" b="b"/>
              <a:pathLst>
                <a:path w="1177036" h="1095502">
                  <a:moveTo>
                    <a:pt x="304165" y="0"/>
                  </a:moveTo>
                  <a:lnTo>
                    <a:pt x="1177036" y="0"/>
                  </a:lnTo>
                  <a:lnTo>
                    <a:pt x="1177036" y="1095502"/>
                  </a:lnTo>
                  <a:lnTo>
                    <a:pt x="304165" y="1095502"/>
                  </a:lnTo>
                  <a:cubicBezTo>
                    <a:pt x="136271" y="1095502"/>
                    <a:pt x="0" y="959231"/>
                    <a:pt x="0" y="791337"/>
                  </a:cubicBezTo>
                  <a:lnTo>
                    <a:pt x="0" y="304165"/>
                  </a:lnTo>
                  <a:cubicBezTo>
                    <a:pt x="0" y="136271"/>
                    <a:pt x="136271" y="0"/>
                    <a:pt x="304165" y="0"/>
                  </a:cubicBezTo>
                  <a:lnTo>
                    <a:pt x="304165" y="0"/>
                  </a:lnTo>
                  <a:close/>
                </a:path>
              </a:pathLst>
            </a:custGeom>
            <a:solidFill>
              <a:srgbClr val="FBE10C"/>
            </a:solidFill>
          </p:spPr>
        </p:sp>
      </p:grpSp>
      <p:sp>
        <p:nvSpPr>
          <p:cNvPr id="33" name="Freeform 33"/>
          <p:cNvSpPr/>
          <p:nvPr/>
        </p:nvSpPr>
        <p:spPr>
          <a:xfrm>
            <a:off x="7149198" y="8114738"/>
            <a:ext cx="3990975" cy="1200150"/>
          </a:xfrm>
          <a:custGeom>
            <a:avLst/>
            <a:gdLst/>
            <a:ahLst/>
            <a:cxnLst/>
            <a:rect l="l" t="t" r="r" b="b"/>
            <a:pathLst>
              <a:path w="3990975" h="1200150">
                <a:moveTo>
                  <a:pt x="0" y="0"/>
                </a:moveTo>
                <a:lnTo>
                  <a:pt x="3990975" y="0"/>
                </a:lnTo>
                <a:lnTo>
                  <a:pt x="3990975" y="1200150"/>
                </a:lnTo>
                <a:lnTo>
                  <a:pt x="0" y="1200150"/>
                </a:lnTo>
                <a:lnTo>
                  <a:pt x="0" y="0"/>
                </a:lnTo>
                <a:close/>
              </a:path>
            </a:pathLst>
          </a:custGeom>
          <a:blipFill>
            <a:blip r:embed="rId14"/>
            <a:stretch>
              <a:fillRect t="-167165" b="-96326"/>
            </a:stretch>
          </a:blipFill>
        </p:spPr>
      </p:sp>
      <p:grpSp>
        <p:nvGrpSpPr>
          <p:cNvPr id="34" name="Group 34"/>
          <p:cNvGrpSpPr>
            <a:grpSpLocks noChangeAspect="1"/>
          </p:cNvGrpSpPr>
          <p:nvPr/>
        </p:nvGrpSpPr>
        <p:grpSpPr>
          <a:xfrm>
            <a:off x="308248" y="-63503"/>
            <a:ext cx="18043246" cy="10298935"/>
            <a:chOff x="0" y="0"/>
            <a:chExt cx="18043246" cy="10298938"/>
          </a:xfrm>
        </p:grpSpPr>
        <p:sp>
          <p:nvSpPr>
            <p:cNvPr id="35" name="Freeform 35"/>
            <p:cNvSpPr/>
            <p:nvPr/>
          </p:nvSpPr>
          <p:spPr>
            <a:xfrm>
              <a:off x="12803378" y="63500"/>
              <a:ext cx="5176393" cy="535432"/>
            </a:xfrm>
            <a:custGeom>
              <a:avLst/>
              <a:gdLst/>
              <a:ahLst/>
              <a:cxnLst/>
              <a:rect l="l" t="t" r="r" b="b"/>
              <a:pathLst>
                <a:path w="5176393" h="535432">
                  <a:moveTo>
                    <a:pt x="0" y="0"/>
                  </a:moveTo>
                  <a:lnTo>
                    <a:pt x="0" y="535432"/>
                  </a:lnTo>
                  <a:lnTo>
                    <a:pt x="5176393" y="535432"/>
                  </a:lnTo>
                  <a:lnTo>
                    <a:pt x="5176393" y="0"/>
                  </a:lnTo>
                  <a:close/>
                </a:path>
              </a:pathLst>
            </a:custGeom>
            <a:solidFill>
              <a:srgbClr val="000000">
                <a:alpha val="0"/>
              </a:srgbClr>
            </a:solidFill>
          </p:spPr>
        </p:sp>
        <p:sp>
          <p:nvSpPr>
            <p:cNvPr id="36" name="Freeform 36"/>
            <p:cNvSpPr/>
            <p:nvPr/>
          </p:nvSpPr>
          <p:spPr>
            <a:xfrm>
              <a:off x="5708523" y="501142"/>
              <a:ext cx="12271248" cy="9734296"/>
            </a:xfrm>
            <a:custGeom>
              <a:avLst/>
              <a:gdLst/>
              <a:ahLst/>
              <a:cxnLst/>
              <a:rect l="l" t="t" r="r" b="b"/>
              <a:pathLst>
                <a:path w="12271248" h="9734296">
                  <a:moveTo>
                    <a:pt x="0" y="0"/>
                  </a:moveTo>
                  <a:lnTo>
                    <a:pt x="0" y="9734296"/>
                  </a:lnTo>
                  <a:lnTo>
                    <a:pt x="12271248" y="9734296"/>
                  </a:lnTo>
                  <a:lnTo>
                    <a:pt x="12271248" y="0"/>
                  </a:lnTo>
                  <a:close/>
                </a:path>
              </a:pathLst>
            </a:custGeom>
            <a:solidFill>
              <a:srgbClr val="000000">
                <a:alpha val="0"/>
              </a:srgbClr>
            </a:solidFill>
          </p:spPr>
        </p:sp>
        <p:sp>
          <p:nvSpPr>
            <p:cNvPr id="37" name="Freeform 37"/>
            <p:cNvSpPr/>
            <p:nvPr/>
          </p:nvSpPr>
          <p:spPr>
            <a:xfrm>
              <a:off x="6840982" y="8178292"/>
              <a:ext cx="3989578" cy="1198118"/>
            </a:xfrm>
            <a:custGeom>
              <a:avLst/>
              <a:gdLst/>
              <a:ahLst/>
              <a:cxnLst/>
              <a:rect l="l" t="t" r="r" b="b"/>
              <a:pathLst>
                <a:path w="3989578" h="1198118">
                  <a:moveTo>
                    <a:pt x="0" y="1198118"/>
                  </a:moveTo>
                  <a:lnTo>
                    <a:pt x="3989578" y="1198118"/>
                  </a:lnTo>
                  <a:lnTo>
                    <a:pt x="3989578" y="0"/>
                  </a:lnTo>
                  <a:lnTo>
                    <a:pt x="0" y="0"/>
                  </a:lnTo>
                  <a:close/>
                </a:path>
              </a:pathLst>
            </a:custGeom>
            <a:solidFill>
              <a:srgbClr val="000000">
                <a:alpha val="0"/>
              </a:srgbClr>
            </a:solidFill>
          </p:spPr>
        </p:sp>
        <p:sp>
          <p:nvSpPr>
            <p:cNvPr id="38" name="Freeform 38"/>
            <p:cNvSpPr/>
            <p:nvPr/>
          </p:nvSpPr>
          <p:spPr>
            <a:xfrm>
              <a:off x="696595" y="2846070"/>
              <a:ext cx="5126863" cy="2747518"/>
            </a:xfrm>
            <a:custGeom>
              <a:avLst/>
              <a:gdLst/>
              <a:ahLst/>
              <a:cxnLst/>
              <a:rect l="l" t="t" r="r" b="b"/>
              <a:pathLst>
                <a:path w="5126863" h="2747518">
                  <a:moveTo>
                    <a:pt x="0" y="2747518"/>
                  </a:moveTo>
                  <a:lnTo>
                    <a:pt x="5126863" y="2747518"/>
                  </a:lnTo>
                  <a:lnTo>
                    <a:pt x="5126863" y="0"/>
                  </a:lnTo>
                  <a:lnTo>
                    <a:pt x="0" y="0"/>
                  </a:lnTo>
                  <a:close/>
                </a:path>
              </a:pathLst>
            </a:custGeom>
            <a:solidFill>
              <a:srgbClr val="000000">
                <a:alpha val="0"/>
              </a:srgbClr>
            </a:solidFill>
          </p:spPr>
        </p:sp>
        <p:sp>
          <p:nvSpPr>
            <p:cNvPr id="39" name="Freeform 39"/>
            <p:cNvSpPr/>
            <p:nvPr/>
          </p:nvSpPr>
          <p:spPr>
            <a:xfrm>
              <a:off x="63500" y="6093079"/>
              <a:ext cx="5932932" cy="3228721"/>
            </a:xfrm>
            <a:custGeom>
              <a:avLst/>
              <a:gdLst/>
              <a:ahLst/>
              <a:cxnLst/>
              <a:rect l="l" t="t" r="r" b="b"/>
              <a:pathLst>
                <a:path w="5932932" h="3228721">
                  <a:moveTo>
                    <a:pt x="0" y="3228721"/>
                  </a:moveTo>
                  <a:lnTo>
                    <a:pt x="5932932" y="3228721"/>
                  </a:lnTo>
                  <a:lnTo>
                    <a:pt x="5932932" y="0"/>
                  </a:lnTo>
                  <a:lnTo>
                    <a:pt x="0" y="0"/>
                  </a:lnTo>
                  <a:close/>
                </a:path>
              </a:pathLst>
            </a:custGeom>
            <a:solidFill>
              <a:srgbClr val="000000">
                <a:alpha val="0"/>
              </a:srgbClr>
            </a:solidFill>
          </p:spPr>
        </p:sp>
      </p:grpSp>
      <p:sp>
        <p:nvSpPr>
          <p:cNvPr id="40" name="TextBox 40"/>
          <p:cNvSpPr txBox="1"/>
          <p:nvPr/>
        </p:nvSpPr>
        <p:spPr>
          <a:xfrm>
            <a:off x="313125" y="326660"/>
            <a:ext cx="12222585" cy="1714367"/>
          </a:xfrm>
          <a:prstGeom prst="rect">
            <a:avLst/>
          </a:prstGeom>
        </p:spPr>
        <p:txBody>
          <a:bodyPr lIns="0" tIns="0" rIns="0" bIns="0" rtlCol="0" anchor="t">
            <a:spAutoFit/>
          </a:bodyPr>
          <a:lstStyle/>
          <a:p>
            <a:pPr algn="ctr">
              <a:lnSpc>
                <a:spcPts val="4575"/>
              </a:lnSpc>
            </a:pPr>
            <a:r>
              <a:rPr lang="en-US" sz="3291">
                <a:solidFill>
                  <a:srgbClr val="E45F2A"/>
                </a:solidFill>
                <a:latin typeface="Freckle Face"/>
                <a:ea typeface="Freckle Face"/>
                <a:cs typeface="Freckle Face"/>
                <a:sym typeface="Freckle Face"/>
              </a:rPr>
              <a:t>2023 m. gruodžio mėn. organizuotas Respublikinis socialinio emocinio ugdymo projektas „Jausmoteka: tyrinėkime jausmus drauge“, kurio metu pedagogai turėjo galimybę išbandyti programos veiklas </a:t>
            </a:r>
          </a:p>
        </p:txBody>
      </p:sp>
      <p:sp>
        <p:nvSpPr>
          <p:cNvPr id="41" name="TextBox 41"/>
          <p:cNvSpPr txBox="1"/>
          <p:nvPr/>
        </p:nvSpPr>
        <p:spPr>
          <a:xfrm>
            <a:off x="1470993" y="3087052"/>
            <a:ext cx="4278259" cy="2044294"/>
          </a:xfrm>
          <a:prstGeom prst="rect">
            <a:avLst/>
          </a:prstGeom>
        </p:spPr>
        <p:txBody>
          <a:bodyPr lIns="0" tIns="0" rIns="0" bIns="0" rtlCol="0" anchor="t">
            <a:spAutoFit/>
          </a:bodyPr>
          <a:lstStyle/>
          <a:p>
            <a:pPr algn="ctr">
              <a:lnSpc>
                <a:spcPts val="3149"/>
              </a:lnSpc>
            </a:pPr>
            <a:r>
              <a:rPr lang="en-US" sz="2267">
                <a:solidFill>
                  <a:srgbClr val="000000"/>
                </a:solidFill>
                <a:latin typeface="Old Standard"/>
                <a:ea typeface="Old Standard"/>
                <a:cs typeface="Old Standard"/>
                <a:sym typeface="Old Standard"/>
              </a:rPr>
              <a:t>Socialinio emocinio ugdymo projekte „Jausmoteka: tyrinėkime jausmus drauge“ dalyvavo virš 250 pedagogų iš įvairių Lietuvos ikimokyklinio ugdymo įstaigų. </a:t>
            </a:r>
          </a:p>
        </p:txBody>
      </p:sp>
      <p:sp>
        <p:nvSpPr>
          <p:cNvPr id="42" name="TextBox 42"/>
          <p:cNvSpPr txBox="1"/>
          <p:nvPr/>
        </p:nvSpPr>
        <p:spPr>
          <a:xfrm>
            <a:off x="636622" y="6164551"/>
            <a:ext cx="5305816" cy="3009271"/>
          </a:xfrm>
          <a:prstGeom prst="rect">
            <a:avLst/>
          </a:prstGeom>
        </p:spPr>
        <p:txBody>
          <a:bodyPr lIns="0" tIns="0" rIns="0" bIns="0" rtlCol="0" anchor="t">
            <a:spAutoFit/>
          </a:bodyPr>
          <a:lstStyle/>
          <a:p>
            <a:pPr algn="ctr">
              <a:lnSpc>
                <a:spcPts val="2924"/>
              </a:lnSpc>
            </a:pPr>
            <a:r>
              <a:rPr lang="en-US" sz="2100">
                <a:solidFill>
                  <a:srgbClr val="000000"/>
                </a:solidFill>
                <a:latin typeface="Old Standard"/>
                <a:ea typeface="Old Standard"/>
                <a:cs typeface="Old Standard"/>
                <a:sym typeface="Old Standard"/>
              </a:rPr>
              <a:t>Vienas iš projekto uždavinių buvo gauti grįžtamąjį ryšį, pildant konfidencialią anketą, kuri padėtų apibendrinti mokytojų ir švietimo pagalbos specialistų nuomonę apie socialinio emocinio ugdymo „Siautukai“ programos veiklas, vaikų dalyvavimą, įsitraukimą jose, veiklų idėjas ir metodus, ugdant vaikų socialines emocines kompetencijas. </a:t>
            </a:r>
          </a:p>
        </p:txBody>
      </p:sp>
      <p:sp>
        <p:nvSpPr>
          <p:cNvPr id="43" name="TextBox 43"/>
          <p:cNvSpPr txBox="1"/>
          <p:nvPr/>
        </p:nvSpPr>
        <p:spPr>
          <a:xfrm>
            <a:off x="6797221" y="4250074"/>
            <a:ext cx="2773813" cy="2001364"/>
          </a:xfrm>
          <a:prstGeom prst="rect">
            <a:avLst/>
          </a:prstGeom>
        </p:spPr>
        <p:txBody>
          <a:bodyPr lIns="0" tIns="0" rIns="0" bIns="0" rtlCol="0" anchor="t">
            <a:spAutoFit/>
          </a:bodyPr>
          <a:lstStyle/>
          <a:p>
            <a:pPr algn="ctr">
              <a:lnSpc>
                <a:spcPts val="3973"/>
              </a:lnSpc>
            </a:pPr>
            <a:r>
              <a:rPr lang="en-US" sz="2865">
                <a:solidFill>
                  <a:srgbClr val="000000"/>
                </a:solidFill>
                <a:latin typeface="Freckle Face"/>
                <a:ea typeface="Freckle Face"/>
                <a:cs typeface="Freckle Face"/>
                <a:sym typeface="Freckle Face"/>
              </a:rPr>
              <a:t>Programos veiklų poveikio vertinimai atskleidė:</a:t>
            </a:r>
          </a:p>
        </p:txBody>
      </p:sp>
      <p:sp>
        <p:nvSpPr>
          <p:cNvPr id="44" name="TextBox 44"/>
          <p:cNvSpPr txBox="1"/>
          <p:nvPr/>
        </p:nvSpPr>
        <p:spPr>
          <a:xfrm>
            <a:off x="13091522" y="683647"/>
            <a:ext cx="4992662" cy="1074096"/>
          </a:xfrm>
          <a:prstGeom prst="rect">
            <a:avLst/>
          </a:prstGeom>
        </p:spPr>
        <p:txBody>
          <a:bodyPr lIns="0" tIns="0" rIns="0" bIns="0" rtlCol="0" anchor="t">
            <a:spAutoFit/>
          </a:bodyPr>
          <a:lstStyle/>
          <a:p>
            <a:pPr algn="ctr">
              <a:lnSpc>
                <a:spcPts val="2700"/>
              </a:lnSpc>
            </a:pPr>
            <a:r>
              <a:rPr lang="en-US" sz="1966">
                <a:solidFill>
                  <a:srgbClr val="000000"/>
                </a:solidFill>
                <a:latin typeface="Old Standard"/>
                <a:ea typeface="Old Standard"/>
                <a:cs typeface="Old Standard"/>
                <a:sym typeface="Old Standard"/>
              </a:rPr>
              <a:t>Veiklos paskatino vaikų įsitraukimą ir aktyvų dalyvavimą, veiklų idėjos yra žaismingos, pritaikytos įvairiems vaikų interesams</a:t>
            </a:r>
          </a:p>
        </p:txBody>
      </p:sp>
      <p:sp>
        <p:nvSpPr>
          <p:cNvPr id="45" name="TextBox 45"/>
          <p:cNvSpPr txBox="1"/>
          <p:nvPr/>
        </p:nvSpPr>
        <p:spPr>
          <a:xfrm>
            <a:off x="13112696" y="4895945"/>
            <a:ext cx="4826318" cy="736273"/>
          </a:xfrm>
          <a:prstGeom prst="rect">
            <a:avLst/>
          </a:prstGeom>
        </p:spPr>
        <p:txBody>
          <a:bodyPr lIns="0" tIns="0" rIns="0" bIns="0" rtlCol="0" anchor="t">
            <a:spAutoFit/>
          </a:bodyPr>
          <a:lstStyle/>
          <a:p>
            <a:pPr algn="ctr">
              <a:lnSpc>
                <a:spcPts val="2775"/>
              </a:lnSpc>
            </a:pPr>
            <a:r>
              <a:rPr lang="en-US" sz="1999">
                <a:solidFill>
                  <a:srgbClr val="000000"/>
                </a:solidFill>
                <a:latin typeface="Old Standard"/>
                <a:ea typeface="Old Standard"/>
                <a:cs typeface="Old Standard"/>
                <a:sym typeface="Old Standard"/>
              </a:rPr>
              <a:t>Veiklų metu įgytas žinias, gebėjimus vaikai taiko kasdienėse grupės situacijose</a:t>
            </a:r>
          </a:p>
        </p:txBody>
      </p:sp>
      <p:sp>
        <p:nvSpPr>
          <p:cNvPr id="46" name="TextBox 46"/>
          <p:cNvSpPr txBox="1"/>
          <p:nvPr/>
        </p:nvSpPr>
        <p:spPr>
          <a:xfrm>
            <a:off x="12830556" y="2750220"/>
            <a:ext cx="5232921" cy="1088698"/>
          </a:xfrm>
          <a:prstGeom prst="rect">
            <a:avLst/>
          </a:prstGeom>
        </p:spPr>
        <p:txBody>
          <a:bodyPr lIns="0" tIns="0" rIns="0" bIns="0" rtlCol="0" anchor="t">
            <a:spAutoFit/>
          </a:bodyPr>
          <a:lstStyle/>
          <a:p>
            <a:pPr algn="ctr">
              <a:lnSpc>
                <a:spcPts val="2775"/>
              </a:lnSpc>
            </a:pPr>
            <a:r>
              <a:rPr lang="en-US" sz="1999">
                <a:solidFill>
                  <a:srgbClr val="000000"/>
                </a:solidFill>
                <a:latin typeface="Old Standard"/>
                <a:ea typeface="Old Standard"/>
                <a:cs typeface="Old Standard"/>
                <a:sym typeface="Old Standard"/>
              </a:rPr>
              <a:t>Veiklos paskatino individualių ugdymo(si) poreikių turinčių vaikų įsitraukimą ir aktyvų jų dalyvavimą</a:t>
            </a:r>
          </a:p>
        </p:txBody>
      </p:sp>
      <p:sp>
        <p:nvSpPr>
          <p:cNvPr id="47" name="TextBox 47"/>
          <p:cNvSpPr txBox="1"/>
          <p:nvPr/>
        </p:nvSpPr>
        <p:spPr>
          <a:xfrm>
            <a:off x="12952438" y="6673939"/>
            <a:ext cx="5276431" cy="1088698"/>
          </a:xfrm>
          <a:prstGeom prst="rect">
            <a:avLst/>
          </a:prstGeom>
        </p:spPr>
        <p:txBody>
          <a:bodyPr lIns="0" tIns="0" rIns="0" bIns="0" rtlCol="0" anchor="t">
            <a:spAutoFit/>
          </a:bodyPr>
          <a:lstStyle/>
          <a:p>
            <a:pPr algn="ctr">
              <a:lnSpc>
                <a:spcPts val="2775"/>
              </a:lnSpc>
            </a:pPr>
            <a:r>
              <a:rPr lang="en-US" sz="1999">
                <a:solidFill>
                  <a:srgbClr val="000000"/>
                </a:solidFill>
                <a:latin typeface="Old Standard"/>
                <a:ea typeface="Old Standard"/>
                <a:cs typeface="Old Standard"/>
                <a:sym typeface="Old Standard"/>
              </a:rPr>
              <a:t>Veiklų metu siūlomi panaudoti metodai yra  puikiai tinkami integruoti ikimokyklinio/ priešmokyklinio amžiaus vaikų ugdymo procese</a:t>
            </a:r>
          </a:p>
        </p:txBody>
      </p:sp>
      <p:sp>
        <p:nvSpPr>
          <p:cNvPr id="48" name="TextBox 48"/>
          <p:cNvSpPr txBox="1"/>
          <p:nvPr/>
        </p:nvSpPr>
        <p:spPr>
          <a:xfrm>
            <a:off x="13078368" y="8653548"/>
            <a:ext cx="4708322" cy="1114787"/>
          </a:xfrm>
          <a:prstGeom prst="rect">
            <a:avLst/>
          </a:prstGeom>
        </p:spPr>
        <p:txBody>
          <a:bodyPr lIns="0" tIns="0" rIns="0" bIns="0" rtlCol="0" anchor="t">
            <a:spAutoFit/>
          </a:bodyPr>
          <a:lstStyle/>
          <a:p>
            <a:pPr algn="ctr">
              <a:lnSpc>
                <a:spcPts val="2849"/>
              </a:lnSpc>
            </a:pPr>
            <a:r>
              <a:rPr lang="en-US" sz="2045">
                <a:solidFill>
                  <a:srgbClr val="000000"/>
                </a:solidFill>
                <a:latin typeface="Old Standard"/>
                <a:ea typeface="Old Standard"/>
                <a:cs typeface="Old Standard"/>
                <a:sym typeface="Old Standard"/>
              </a:rPr>
              <a:t>Po organizuotų veiklų gan ženkliai pakito vaikų emocijų ir elgesio raiška su bendraamžiais, suaugusiais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19071" y="-2381460"/>
            <a:ext cx="5665889" cy="3086100"/>
          </a:xfrm>
          <a:custGeom>
            <a:avLst/>
            <a:gdLst/>
            <a:ahLst/>
            <a:cxnLst/>
            <a:rect l="l" t="t" r="r" b="b"/>
            <a:pathLst>
              <a:path w="5665889" h="3086100">
                <a:moveTo>
                  <a:pt x="0" y="0"/>
                </a:moveTo>
                <a:lnTo>
                  <a:pt x="5665889" y="0"/>
                </a:lnTo>
                <a:lnTo>
                  <a:pt x="5665889" y="3086100"/>
                </a:lnTo>
                <a:lnTo>
                  <a:pt x="0" y="308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1163117" y="999915"/>
            <a:ext cx="2483701" cy="2305536"/>
            <a:chOff x="0" y="0"/>
            <a:chExt cx="3311601" cy="3074048"/>
          </a:xfrm>
        </p:grpSpPr>
        <p:sp>
          <p:nvSpPr>
            <p:cNvPr id="4" name="Freeform 4"/>
            <p:cNvSpPr/>
            <p:nvPr/>
          </p:nvSpPr>
          <p:spPr>
            <a:xfrm>
              <a:off x="-36703" y="0"/>
              <a:ext cx="3348355" cy="3074035"/>
            </a:xfrm>
            <a:custGeom>
              <a:avLst/>
              <a:gdLst/>
              <a:ahLst/>
              <a:cxnLst/>
              <a:rect l="l" t="t" r="r" b="b"/>
              <a:pathLst>
                <a:path w="3348355" h="3074035">
                  <a:moveTo>
                    <a:pt x="1935734" y="0"/>
                  </a:moveTo>
                  <a:cubicBezTo>
                    <a:pt x="1079373" y="10160"/>
                    <a:pt x="385064" y="504825"/>
                    <a:pt x="116332" y="1318133"/>
                  </a:cubicBezTo>
                  <a:cubicBezTo>
                    <a:pt x="24384" y="1596390"/>
                    <a:pt x="0" y="1907540"/>
                    <a:pt x="107950" y="2180082"/>
                  </a:cubicBezTo>
                  <a:cubicBezTo>
                    <a:pt x="249809" y="2538095"/>
                    <a:pt x="602361" y="2780665"/>
                    <a:pt x="974852" y="2878328"/>
                  </a:cubicBezTo>
                  <a:cubicBezTo>
                    <a:pt x="1295273" y="2962656"/>
                    <a:pt x="1643507" y="3074035"/>
                    <a:pt x="1977644" y="3074035"/>
                  </a:cubicBezTo>
                  <a:cubicBezTo>
                    <a:pt x="2032127" y="3074035"/>
                    <a:pt x="2086102" y="3071114"/>
                    <a:pt x="2139696" y="3064510"/>
                  </a:cubicBezTo>
                  <a:cubicBezTo>
                    <a:pt x="2437638" y="3028188"/>
                    <a:pt x="2735199" y="2810383"/>
                    <a:pt x="2958084" y="2609469"/>
                  </a:cubicBezTo>
                  <a:cubicBezTo>
                    <a:pt x="3106039" y="2476119"/>
                    <a:pt x="3198368" y="2291207"/>
                    <a:pt x="3260090" y="2101850"/>
                  </a:cubicBezTo>
                  <a:cubicBezTo>
                    <a:pt x="3315335" y="1933067"/>
                    <a:pt x="3344926" y="1753489"/>
                    <a:pt x="3348355" y="1573530"/>
                  </a:cubicBezTo>
                  <a:lnTo>
                    <a:pt x="3348355" y="1573530"/>
                  </a:lnTo>
                  <a:lnTo>
                    <a:pt x="3348355" y="1501902"/>
                  </a:lnTo>
                  <a:lnTo>
                    <a:pt x="3348355" y="1501902"/>
                  </a:lnTo>
                  <a:cubicBezTo>
                    <a:pt x="3338703" y="1003681"/>
                    <a:pt x="3128899" y="513080"/>
                    <a:pt x="2712466" y="250571"/>
                  </a:cubicBezTo>
                  <a:cubicBezTo>
                    <a:pt x="2394458" y="50546"/>
                    <a:pt x="2309368" y="41402"/>
                    <a:pt x="1935734" y="0"/>
                  </a:cubicBezTo>
                  <a:close/>
                </a:path>
              </a:pathLst>
            </a:custGeom>
            <a:blipFill>
              <a:blip r:embed="rId4"/>
              <a:stretch>
                <a:fillRect t="-25892" r="1" b="-25876"/>
              </a:stretch>
            </a:blipFill>
          </p:spPr>
        </p:sp>
      </p:grpSp>
      <p:grpSp>
        <p:nvGrpSpPr>
          <p:cNvPr id="5" name="Group 5"/>
          <p:cNvGrpSpPr>
            <a:grpSpLocks noChangeAspect="1"/>
          </p:cNvGrpSpPr>
          <p:nvPr/>
        </p:nvGrpSpPr>
        <p:grpSpPr>
          <a:xfrm>
            <a:off x="1163117" y="3769147"/>
            <a:ext cx="2483701" cy="2305536"/>
            <a:chOff x="0" y="0"/>
            <a:chExt cx="3311601" cy="3074048"/>
          </a:xfrm>
        </p:grpSpPr>
        <p:sp>
          <p:nvSpPr>
            <p:cNvPr id="6" name="Freeform 6"/>
            <p:cNvSpPr/>
            <p:nvPr/>
          </p:nvSpPr>
          <p:spPr>
            <a:xfrm>
              <a:off x="-36703" y="0"/>
              <a:ext cx="3348355" cy="3074035"/>
            </a:xfrm>
            <a:custGeom>
              <a:avLst/>
              <a:gdLst/>
              <a:ahLst/>
              <a:cxnLst/>
              <a:rect l="l" t="t" r="r" b="b"/>
              <a:pathLst>
                <a:path w="3348355" h="3074035">
                  <a:moveTo>
                    <a:pt x="1935734" y="0"/>
                  </a:moveTo>
                  <a:cubicBezTo>
                    <a:pt x="1079373" y="10160"/>
                    <a:pt x="385064" y="504825"/>
                    <a:pt x="116332" y="1318133"/>
                  </a:cubicBezTo>
                  <a:cubicBezTo>
                    <a:pt x="24384" y="1596390"/>
                    <a:pt x="0" y="1907540"/>
                    <a:pt x="107950" y="2180082"/>
                  </a:cubicBezTo>
                  <a:cubicBezTo>
                    <a:pt x="249809" y="2538095"/>
                    <a:pt x="602361" y="2780665"/>
                    <a:pt x="974852" y="2878328"/>
                  </a:cubicBezTo>
                  <a:cubicBezTo>
                    <a:pt x="1295273" y="2962656"/>
                    <a:pt x="1643507" y="3074035"/>
                    <a:pt x="1977644" y="3074035"/>
                  </a:cubicBezTo>
                  <a:cubicBezTo>
                    <a:pt x="2032127" y="3074035"/>
                    <a:pt x="2086102" y="3071114"/>
                    <a:pt x="2139696" y="3064510"/>
                  </a:cubicBezTo>
                  <a:cubicBezTo>
                    <a:pt x="2437638" y="3028188"/>
                    <a:pt x="2735199" y="2810383"/>
                    <a:pt x="2958084" y="2609469"/>
                  </a:cubicBezTo>
                  <a:cubicBezTo>
                    <a:pt x="3106039" y="2476119"/>
                    <a:pt x="3198368" y="2291207"/>
                    <a:pt x="3260090" y="2101850"/>
                  </a:cubicBezTo>
                  <a:cubicBezTo>
                    <a:pt x="3315335" y="1933067"/>
                    <a:pt x="3344926" y="1753489"/>
                    <a:pt x="3348355" y="1573530"/>
                  </a:cubicBezTo>
                  <a:lnTo>
                    <a:pt x="3348355" y="1573530"/>
                  </a:lnTo>
                  <a:lnTo>
                    <a:pt x="3348355" y="1501902"/>
                  </a:lnTo>
                  <a:lnTo>
                    <a:pt x="3348355" y="1501902"/>
                  </a:lnTo>
                  <a:cubicBezTo>
                    <a:pt x="3338703" y="1003681"/>
                    <a:pt x="3128899" y="513080"/>
                    <a:pt x="2712466" y="250571"/>
                  </a:cubicBezTo>
                  <a:cubicBezTo>
                    <a:pt x="2394458" y="50546"/>
                    <a:pt x="2309368" y="41402"/>
                    <a:pt x="1935734" y="0"/>
                  </a:cubicBezTo>
                  <a:close/>
                </a:path>
              </a:pathLst>
            </a:custGeom>
            <a:blipFill>
              <a:blip r:embed="rId5"/>
              <a:stretch>
                <a:fillRect t="-3869" r="1" b="-3858"/>
              </a:stretch>
            </a:blipFill>
          </p:spPr>
        </p:sp>
      </p:grpSp>
      <p:grpSp>
        <p:nvGrpSpPr>
          <p:cNvPr id="7" name="Group 7"/>
          <p:cNvGrpSpPr>
            <a:grpSpLocks noChangeAspect="1"/>
          </p:cNvGrpSpPr>
          <p:nvPr/>
        </p:nvGrpSpPr>
        <p:grpSpPr>
          <a:xfrm>
            <a:off x="1137895" y="3597373"/>
            <a:ext cx="2544775" cy="2544775"/>
            <a:chOff x="0" y="0"/>
            <a:chExt cx="2544775" cy="2544775"/>
          </a:xfrm>
        </p:grpSpPr>
        <p:sp>
          <p:nvSpPr>
            <p:cNvPr id="8" name="Freeform 8"/>
            <p:cNvSpPr/>
            <p:nvPr/>
          </p:nvSpPr>
          <p:spPr>
            <a:xfrm>
              <a:off x="0" y="0"/>
              <a:ext cx="2544826" cy="2544826"/>
            </a:xfrm>
            <a:custGeom>
              <a:avLst/>
              <a:gdLst/>
              <a:ahLst/>
              <a:cxnLst/>
              <a:rect l="l" t="t" r="r" b="b"/>
              <a:pathLst>
                <a:path w="2544826" h="2544826">
                  <a:moveTo>
                    <a:pt x="0" y="2544826"/>
                  </a:moveTo>
                  <a:lnTo>
                    <a:pt x="2544826" y="2544826"/>
                  </a:lnTo>
                  <a:lnTo>
                    <a:pt x="2544826" y="0"/>
                  </a:lnTo>
                  <a:lnTo>
                    <a:pt x="0" y="0"/>
                  </a:lnTo>
                  <a:close/>
                </a:path>
              </a:pathLst>
            </a:custGeom>
            <a:solidFill>
              <a:srgbClr val="000000">
                <a:alpha val="0"/>
              </a:srgbClr>
            </a:solidFill>
          </p:spPr>
        </p:sp>
      </p:grpSp>
      <p:sp>
        <p:nvSpPr>
          <p:cNvPr id="9" name="TextBox 9"/>
          <p:cNvSpPr txBox="1"/>
          <p:nvPr/>
        </p:nvSpPr>
        <p:spPr>
          <a:xfrm>
            <a:off x="3789759" y="132797"/>
            <a:ext cx="14399295" cy="3012064"/>
          </a:xfrm>
          <a:prstGeom prst="rect">
            <a:avLst/>
          </a:prstGeom>
        </p:spPr>
        <p:txBody>
          <a:bodyPr lIns="0" tIns="0" rIns="0" bIns="0" rtlCol="0" anchor="t">
            <a:spAutoFit/>
          </a:bodyPr>
          <a:lstStyle/>
          <a:p>
            <a:pPr algn="l">
              <a:lnSpc>
                <a:spcPts val="7279"/>
              </a:lnSpc>
            </a:pPr>
            <a:r>
              <a:rPr lang="en-US" sz="5199">
                <a:solidFill>
                  <a:srgbClr val="38B6FF"/>
                </a:solidFill>
                <a:latin typeface="Freckle Face"/>
                <a:ea typeface="Freckle Face"/>
                <a:cs typeface="Freckle Face"/>
                <a:sym typeface="Freckle Face"/>
              </a:rPr>
              <a:t>Programos autorės</a:t>
            </a:r>
          </a:p>
          <a:p>
            <a:pPr algn="l">
              <a:lnSpc>
                <a:spcPts val="4175"/>
              </a:lnSpc>
            </a:pPr>
            <a:r>
              <a:rPr lang="en-US" sz="2999">
                <a:solidFill>
                  <a:srgbClr val="000000"/>
                </a:solidFill>
                <a:latin typeface="Old Standard"/>
                <a:ea typeface="Old Standard"/>
                <a:cs typeface="Old Standard"/>
                <a:sym typeface="Old Standard"/>
              </a:rPr>
              <a:t>Sandra Keršienė – programos iniciatorė ir vadovė. Vilniaus lopšelio-darželio „Vandenis“ direktorė, turinti vyr. socialinės pedagogės profesinę kvalifikaciją ir ilgametę patirtį švietimo srityje. Baigusi edukologijos bakalauro studijas, ISM Švietimo lyderystės bei Mykolo Romerio universiteto viešojo administravimo magistro studijas. </a:t>
            </a:r>
          </a:p>
        </p:txBody>
      </p:sp>
      <p:sp>
        <p:nvSpPr>
          <p:cNvPr id="10" name="TextBox 10"/>
          <p:cNvSpPr txBox="1"/>
          <p:nvPr/>
        </p:nvSpPr>
        <p:spPr>
          <a:xfrm>
            <a:off x="3789769" y="3817163"/>
            <a:ext cx="14399285" cy="2490968"/>
          </a:xfrm>
          <a:prstGeom prst="rect">
            <a:avLst/>
          </a:prstGeom>
        </p:spPr>
        <p:txBody>
          <a:bodyPr lIns="0" tIns="0" rIns="0" bIns="0" rtlCol="0" anchor="t">
            <a:spAutoFit/>
          </a:bodyPr>
          <a:lstStyle/>
          <a:p>
            <a:pPr algn="just">
              <a:lnSpc>
                <a:spcPts val="7499"/>
              </a:lnSpc>
            </a:pPr>
            <a:r>
              <a:rPr lang="en-US" sz="2999">
                <a:solidFill>
                  <a:srgbClr val="000000"/>
                </a:solidFill>
                <a:latin typeface="Old Standard"/>
                <a:ea typeface="Old Standard"/>
                <a:cs typeface="Old Standard"/>
                <a:sym typeface="Old Standard"/>
              </a:rPr>
              <a:t>Edita Navardauskienė – Vilniaus lopšelio-darželio „Pasakaitė“ direktoriaus</a:t>
            </a:r>
          </a:p>
          <a:p>
            <a:pPr algn="just">
              <a:lnSpc>
                <a:spcPts val="1499"/>
              </a:lnSpc>
            </a:pPr>
            <a:r>
              <a:rPr lang="en-US" sz="2999">
                <a:solidFill>
                  <a:srgbClr val="000000"/>
                </a:solidFill>
                <a:latin typeface="Old Standard"/>
                <a:ea typeface="Old Standard"/>
                <a:cs typeface="Old Standard"/>
                <a:sym typeface="Old Standard"/>
              </a:rPr>
              <a:t>pavaduotoja ugdymui, ilgametę patirtį švietimo srityje sukaupusi priešmokyklinio</a:t>
            </a:r>
          </a:p>
          <a:p>
            <a:pPr algn="just">
              <a:lnSpc>
                <a:spcPts val="6851"/>
              </a:lnSpc>
            </a:pPr>
            <a:r>
              <a:rPr lang="en-US" sz="2999" spc="11">
                <a:solidFill>
                  <a:srgbClr val="000000"/>
                </a:solidFill>
                <a:latin typeface="Old Standard"/>
                <a:ea typeface="Old Standard"/>
                <a:cs typeface="Old Standard"/>
                <a:sym typeface="Old Standard"/>
              </a:rPr>
              <a:t>ugdymo mokytoja, turinti eksperto kvalifikacinę kategoriją. Baigusi socialinių mokslų</a:t>
            </a:r>
          </a:p>
          <a:p>
            <a:pPr algn="just">
              <a:lnSpc>
                <a:spcPts val="1499"/>
              </a:lnSpc>
            </a:pPr>
            <a:r>
              <a:rPr lang="en-US" sz="2999">
                <a:solidFill>
                  <a:srgbClr val="000000"/>
                </a:solidFill>
                <a:latin typeface="Old Standard"/>
                <a:ea typeface="Old Standard"/>
                <a:cs typeface="Old Standard"/>
                <a:sym typeface="Old Standard"/>
              </a:rPr>
              <a:t>bakalauro studijas. </a:t>
            </a:r>
          </a:p>
        </p:txBody>
      </p:sp>
      <p:sp>
        <p:nvSpPr>
          <p:cNvPr id="11" name="TextBox 11"/>
          <p:cNvSpPr txBox="1"/>
          <p:nvPr/>
        </p:nvSpPr>
        <p:spPr>
          <a:xfrm>
            <a:off x="477317" y="6211843"/>
            <a:ext cx="5460568" cy="674151"/>
          </a:xfrm>
          <a:prstGeom prst="rect">
            <a:avLst/>
          </a:prstGeom>
        </p:spPr>
        <p:txBody>
          <a:bodyPr lIns="0" tIns="0" rIns="0" bIns="0" rtlCol="0" anchor="t">
            <a:spAutoFit/>
          </a:bodyPr>
          <a:lstStyle/>
          <a:p>
            <a:pPr algn="l">
              <a:lnSpc>
                <a:spcPts val="5459"/>
              </a:lnSpc>
            </a:pPr>
            <a:r>
              <a:rPr lang="en-US" sz="3900">
                <a:solidFill>
                  <a:srgbClr val="000000"/>
                </a:solidFill>
                <a:latin typeface="Freckle Face"/>
                <a:ea typeface="Freckle Face"/>
                <a:cs typeface="Freckle Face"/>
                <a:sym typeface="Freckle Face"/>
              </a:rPr>
              <a:t>Programos akreditavimas</a:t>
            </a:r>
          </a:p>
        </p:txBody>
      </p:sp>
      <p:sp>
        <p:nvSpPr>
          <p:cNvPr id="12" name="TextBox 12"/>
          <p:cNvSpPr txBox="1"/>
          <p:nvPr/>
        </p:nvSpPr>
        <p:spPr>
          <a:xfrm>
            <a:off x="363017" y="6995160"/>
            <a:ext cx="17894694" cy="2762926"/>
          </a:xfrm>
          <a:prstGeom prst="rect">
            <a:avLst/>
          </a:prstGeom>
        </p:spPr>
        <p:txBody>
          <a:bodyPr lIns="0" tIns="0" rIns="0" bIns="0" rtlCol="0" anchor="t">
            <a:spAutoFit/>
          </a:bodyPr>
          <a:lstStyle/>
          <a:p>
            <a:pPr algn="just">
              <a:lnSpc>
                <a:spcPts val="4274"/>
              </a:lnSpc>
            </a:pPr>
            <a:r>
              <a:rPr lang="en-US" sz="3099" spc="52">
                <a:solidFill>
                  <a:srgbClr val="000000"/>
                </a:solidFill>
                <a:latin typeface="Old Standard"/>
                <a:ea typeface="Old Standard"/>
                <a:cs typeface="Old Standard"/>
                <a:sym typeface="Old Standard"/>
              </a:rPr>
              <a:t>Nuo šių mokslo metų lopšeliuose-darželiuose, mokyklose įgyvendinamos prevencinės programos turi atitikti prevencinių programų kriterijus. Socialinio emocinio ugdymo programa „Siautukai“ 2024 m. spalio mėn. buvo akredituota ir patvi</a:t>
            </a:r>
            <a:r>
              <a:rPr lang="en-US" sz="3099" spc="52">
                <a:solidFill>
                  <a:srgbClr val="000000"/>
                </a:solidFill>
                <a:latin typeface="Old Standard"/>
                <a:ea typeface="Old Standard"/>
                <a:cs typeface="Old Standard"/>
                <a:sym typeface="Old Standard"/>
                <a:hlinkClick r:id="rId6" tooltip="https://www.e-tar.lt/portal/lt/legalAct/20cff2608d2511ef92b19bb92dd76d17"/>
              </a:rPr>
              <a:t>rtinta. Nuoroda į teisės aktų registrą, kuriame patalpintas įsakymas dėl programos patvirtinimo: VK-899 „Dėl prevencinių programų atitikties Prevencinių programų kriterijams patvirtinimo“ (e-tar.lt)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1670" y="2965066"/>
            <a:ext cx="11172825" cy="5276850"/>
          </a:xfrm>
          <a:custGeom>
            <a:avLst/>
            <a:gdLst/>
            <a:ahLst/>
            <a:cxnLst/>
            <a:rect l="l" t="t" r="r" b="b"/>
            <a:pathLst>
              <a:path w="11172825" h="5276850">
                <a:moveTo>
                  <a:pt x="0" y="0"/>
                </a:moveTo>
                <a:lnTo>
                  <a:pt x="11172825" y="0"/>
                </a:lnTo>
                <a:lnTo>
                  <a:pt x="11172825" y="5276850"/>
                </a:lnTo>
                <a:lnTo>
                  <a:pt x="0" y="5276850"/>
                </a:lnTo>
                <a:lnTo>
                  <a:pt x="0" y="0"/>
                </a:lnTo>
                <a:close/>
              </a:path>
            </a:pathLst>
          </a:custGeom>
          <a:blipFill>
            <a:blip r:embed="rId2"/>
            <a:stretch>
              <a:fillRect l="-32195" t="-58615" r="-34897" b="-40482"/>
            </a:stretch>
          </a:blipFill>
        </p:spPr>
      </p:sp>
      <p:grpSp>
        <p:nvGrpSpPr>
          <p:cNvPr id="3" name="Group 3"/>
          <p:cNvGrpSpPr>
            <a:grpSpLocks noChangeAspect="1"/>
          </p:cNvGrpSpPr>
          <p:nvPr/>
        </p:nvGrpSpPr>
        <p:grpSpPr>
          <a:xfrm>
            <a:off x="791670" y="2965066"/>
            <a:ext cx="11168939" cy="5275983"/>
            <a:chOff x="0" y="0"/>
            <a:chExt cx="11168939" cy="5275986"/>
          </a:xfrm>
        </p:grpSpPr>
        <p:sp>
          <p:nvSpPr>
            <p:cNvPr id="4" name="Freeform 4"/>
            <p:cNvSpPr/>
            <p:nvPr/>
          </p:nvSpPr>
          <p:spPr>
            <a:xfrm>
              <a:off x="0" y="0"/>
              <a:ext cx="11168888" cy="5275961"/>
            </a:xfrm>
            <a:custGeom>
              <a:avLst/>
              <a:gdLst/>
              <a:ahLst/>
              <a:cxnLst/>
              <a:rect l="l" t="t" r="r" b="b"/>
              <a:pathLst>
                <a:path w="11168888" h="5275961">
                  <a:moveTo>
                    <a:pt x="0" y="5275961"/>
                  </a:moveTo>
                  <a:lnTo>
                    <a:pt x="11168888" y="5275961"/>
                  </a:lnTo>
                  <a:lnTo>
                    <a:pt x="11168888" y="0"/>
                  </a:lnTo>
                  <a:lnTo>
                    <a:pt x="0" y="0"/>
                  </a:lnTo>
                  <a:close/>
                </a:path>
              </a:pathLst>
            </a:custGeom>
            <a:solidFill>
              <a:srgbClr val="000000">
                <a:alpha val="0"/>
              </a:srgbClr>
            </a:solidFill>
          </p:spPr>
        </p:sp>
      </p:grpSp>
      <p:sp>
        <p:nvSpPr>
          <p:cNvPr id="5" name="TextBox 5"/>
          <p:cNvSpPr txBox="1"/>
          <p:nvPr/>
        </p:nvSpPr>
        <p:spPr>
          <a:xfrm>
            <a:off x="1222772" y="179899"/>
            <a:ext cx="8727986" cy="1036530"/>
          </a:xfrm>
          <a:prstGeom prst="rect">
            <a:avLst/>
          </a:prstGeom>
        </p:spPr>
        <p:txBody>
          <a:bodyPr lIns="0" tIns="0" rIns="0" bIns="0" rtlCol="0" anchor="t">
            <a:spAutoFit/>
          </a:bodyPr>
          <a:lstStyle/>
          <a:p>
            <a:pPr algn="l">
              <a:lnSpc>
                <a:spcPts val="8420"/>
              </a:lnSpc>
            </a:pPr>
            <a:r>
              <a:rPr lang="en-US" sz="6014">
                <a:solidFill>
                  <a:srgbClr val="000000"/>
                </a:solidFill>
                <a:latin typeface="Freckle Face"/>
                <a:ea typeface="Freckle Face"/>
                <a:cs typeface="Freckle Face"/>
                <a:sym typeface="Freckle Face"/>
              </a:rPr>
              <a:t>Ankstyvojo ugdymo svarba</a:t>
            </a:r>
          </a:p>
        </p:txBody>
      </p:sp>
      <p:sp>
        <p:nvSpPr>
          <p:cNvPr id="6" name="TextBox 6"/>
          <p:cNvSpPr txBox="1"/>
          <p:nvPr/>
        </p:nvSpPr>
        <p:spPr>
          <a:xfrm>
            <a:off x="791670" y="2165871"/>
            <a:ext cx="2500312" cy="645747"/>
          </a:xfrm>
          <a:prstGeom prst="rect">
            <a:avLst/>
          </a:prstGeom>
        </p:spPr>
        <p:txBody>
          <a:bodyPr lIns="0" tIns="0" rIns="0" bIns="0" rtlCol="0" anchor="t">
            <a:spAutoFit/>
          </a:bodyPr>
          <a:lstStyle/>
          <a:p>
            <a:pPr algn="l">
              <a:lnSpc>
                <a:spcPts val="5200"/>
              </a:lnSpc>
            </a:pPr>
            <a:r>
              <a:rPr lang="en-US" sz="3714">
                <a:solidFill>
                  <a:srgbClr val="000000"/>
                </a:solidFill>
                <a:latin typeface="Freckle Face"/>
                <a:ea typeface="Freckle Face"/>
                <a:cs typeface="Freckle Face"/>
                <a:sym typeface="Freckle Face"/>
              </a:rPr>
              <a:t>Vaikui gimus</a:t>
            </a:r>
          </a:p>
        </p:txBody>
      </p:sp>
      <p:sp>
        <p:nvSpPr>
          <p:cNvPr id="7" name="TextBox 7"/>
          <p:cNvSpPr txBox="1"/>
          <p:nvPr/>
        </p:nvSpPr>
        <p:spPr>
          <a:xfrm>
            <a:off x="4837681" y="2183816"/>
            <a:ext cx="1463964" cy="676456"/>
          </a:xfrm>
          <a:prstGeom prst="rect">
            <a:avLst/>
          </a:prstGeom>
        </p:spPr>
        <p:txBody>
          <a:bodyPr lIns="0" tIns="0" rIns="0" bIns="0" rtlCol="0" anchor="t">
            <a:spAutoFit/>
          </a:bodyPr>
          <a:lstStyle/>
          <a:p>
            <a:pPr algn="l">
              <a:lnSpc>
                <a:spcPts val="5481"/>
              </a:lnSpc>
            </a:pPr>
            <a:r>
              <a:rPr lang="en-US" sz="3915">
                <a:solidFill>
                  <a:srgbClr val="000000"/>
                </a:solidFill>
                <a:latin typeface="Freckle Face"/>
                <a:ea typeface="Freckle Face"/>
                <a:cs typeface="Freckle Face"/>
                <a:sym typeface="Freckle Face"/>
              </a:rPr>
              <a:t>6 metų</a:t>
            </a:r>
          </a:p>
        </p:txBody>
      </p:sp>
      <p:sp>
        <p:nvSpPr>
          <p:cNvPr id="8" name="TextBox 8"/>
          <p:cNvSpPr txBox="1"/>
          <p:nvPr/>
        </p:nvSpPr>
        <p:spPr>
          <a:xfrm>
            <a:off x="8651005" y="2183816"/>
            <a:ext cx="1657064" cy="676456"/>
          </a:xfrm>
          <a:prstGeom prst="rect">
            <a:avLst/>
          </a:prstGeom>
        </p:spPr>
        <p:txBody>
          <a:bodyPr lIns="0" tIns="0" rIns="0" bIns="0" rtlCol="0" anchor="t">
            <a:spAutoFit/>
          </a:bodyPr>
          <a:lstStyle/>
          <a:p>
            <a:pPr algn="l">
              <a:lnSpc>
                <a:spcPts val="5481"/>
              </a:lnSpc>
            </a:pPr>
            <a:r>
              <a:rPr lang="en-US" sz="3915">
                <a:solidFill>
                  <a:srgbClr val="000000"/>
                </a:solidFill>
                <a:latin typeface="Freckle Face"/>
                <a:ea typeface="Freckle Face"/>
                <a:cs typeface="Freckle Face"/>
                <a:sym typeface="Freckle Face"/>
              </a:rPr>
              <a:t>14 metų</a:t>
            </a:r>
          </a:p>
        </p:txBody>
      </p:sp>
      <p:sp>
        <p:nvSpPr>
          <p:cNvPr id="9" name="TextBox 9"/>
          <p:cNvSpPr txBox="1"/>
          <p:nvPr/>
        </p:nvSpPr>
        <p:spPr>
          <a:xfrm>
            <a:off x="8651005" y="8307400"/>
            <a:ext cx="2888513" cy="408984"/>
          </a:xfrm>
          <a:prstGeom prst="rect">
            <a:avLst/>
          </a:prstGeom>
        </p:spPr>
        <p:txBody>
          <a:bodyPr lIns="0" tIns="0" rIns="0" bIns="0" rtlCol="0" anchor="t">
            <a:spAutoFit/>
          </a:bodyPr>
          <a:lstStyle/>
          <a:p>
            <a:pPr algn="l">
              <a:lnSpc>
                <a:spcPts val="2938"/>
              </a:lnSpc>
            </a:pPr>
            <a:r>
              <a:rPr lang="en-US" sz="2099" i="1">
                <a:solidFill>
                  <a:srgbClr val="000000"/>
                </a:solidFill>
                <a:latin typeface="Old Standard Italics"/>
                <a:ea typeface="Old Standard Italics"/>
                <a:cs typeface="Old Standard Italics"/>
                <a:sym typeface="Old Standard Italics"/>
              </a:rPr>
              <a:t>Šaltinis: Shonkoff, 2010</a:t>
            </a:r>
          </a:p>
        </p:txBody>
      </p:sp>
      <p:sp>
        <p:nvSpPr>
          <p:cNvPr id="10" name="TextBox 10"/>
          <p:cNvSpPr txBox="1"/>
          <p:nvPr/>
        </p:nvSpPr>
        <p:spPr>
          <a:xfrm>
            <a:off x="12377871" y="3101835"/>
            <a:ext cx="5454663" cy="1128332"/>
          </a:xfrm>
          <a:prstGeom prst="rect">
            <a:avLst/>
          </a:prstGeom>
        </p:spPr>
        <p:txBody>
          <a:bodyPr lIns="0" tIns="0" rIns="0" bIns="0" rtlCol="0" anchor="t">
            <a:spAutoFit/>
          </a:bodyPr>
          <a:lstStyle/>
          <a:p>
            <a:pPr algn="ctr">
              <a:lnSpc>
                <a:spcPts val="4200"/>
              </a:lnSpc>
            </a:pPr>
            <a:r>
              <a:rPr lang="en-US" sz="3000">
                <a:solidFill>
                  <a:srgbClr val="000000"/>
                </a:solidFill>
                <a:latin typeface="Old Standard"/>
                <a:ea typeface="Old Standard"/>
                <a:cs typeface="Old Standard"/>
                <a:sym typeface="Old Standard"/>
              </a:rPr>
              <a:t>Daugiau nei 1 milijonas neuronų jungčių per sekundę. </a:t>
            </a:r>
          </a:p>
        </p:txBody>
      </p:sp>
      <p:sp>
        <p:nvSpPr>
          <p:cNvPr id="11" name="TextBox 11"/>
          <p:cNvSpPr txBox="1"/>
          <p:nvPr/>
        </p:nvSpPr>
        <p:spPr>
          <a:xfrm>
            <a:off x="12260599" y="5006435"/>
            <a:ext cx="5694055" cy="2728531"/>
          </a:xfrm>
          <a:prstGeom prst="rect">
            <a:avLst/>
          </a:prstGeom>
        </p:spPr>
        <p:txBody>
          <a:bodyPr lIns="0" tIns="0" rIns="0" bIns="0" rtlCol="0" anchor="t">
            <a:spAutoFit/>
          </a:bodyPr>
          <a:lstStyle/>
          <a:p>
            <a:pPr algn="ctr">
              <a:lnSpc>
                <a:spcPts val="4200"/>
              </a:lnSpc>
            </a:pPr>
            <a:r>
              <a:rPr lang="en-US" sz="3000">
                <a:solidFill>
                  <a:srgbClr val="000000"/>
                </a:solidFill>
                <a:latin typeface="Old Standard"/>
                <a:ea typeface="Old Standard"/>
                <a:cs typeface="Old Standard"/>
                <a:sym typeface="Old Standard"/>
              </a:rPr>
              <a:t>Ankstyvoji ikimokyklinio amžiaus vaikų patirtis ilgam suformuoja jų smegenų struktūrą ir sukuria tvirtą ar silpną pagrindą tolesnei jų raidai.</a:t>
            </a:r>
          </a:p>
        </p:txBody>
      </p:sp>
      <p:sp>
        <p:nvSpPr>
          <p:cNvPr id="12" name="TextBox 12"/>
          <p:cNvSpPr txBox="1"/>
          <p:nvPr/>
        </p:nvSpPr>
        <p:spPr>
          <a:xfrm>
            <a:off x="791670" y="1273978"/>
            <a:ext cx="4173693" cy="873604"/>
          </a:xfrm>
          <a:prstGeom prst="rect">
            <a:avLst/>
          </a:prstGeom>
        </p:spPr>
        <p:txBody>
          <a:bodyPr lIns="0" tIns="0" rIns="0" bIns="0" rtlCol="0" anchor="t">
            <a:spAutoFit/>
          </a:bodyPr>
          <a:lstStyle/>
          <a:p>
            <a:pPr algn="l">
              <a:lnSpc>
                <a:spcPts val="7020"/>
              </a:lnSpc>
            </a:pPr>
            <a:r>
              <a:rPr lang="en-US" sz="5014">
                <a:solidFill>
                  <a:srgbClr val="000000"/>
                </a:solidFill>
                <a:latin typeface="Freckle Face"/>
                <a:ea typeface="Freckle Face"/>
                <a:cs typeface="Freckle Face"/>
                <a:sym typeface="Freckle Face"/>
              </a:rPr>
              <a:t>+1,000,000,000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0022" y="1993897"/>
            <a:ext cx="5318369" cy="3213097"/>
          </a:xfrm>
          <a:custGeom>
            <a:avLst/>
            <a:gdLst/>
            <a:ahLst/>
            <a:cxnLst/>
            <a:rect l="l" t="t" r="r" b="b"/>
            <a:pathLst>
              <a:path w="5318369" h="3213097">
                <a:moveTo>
                  <a:pt x="0" y="0"/>
                </a:moveTo>
                <a:lnTo>
                  <a:pt x="5318369" y="0"/>
                </a:lnTo>
                <a:lnTo>
                  <a:pt x="5318369" y="3213097"/>
                </a:lnTo>
                <a:lnTo>
                  <a:pt x="0" y="32130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80022" y="5663051"/>
            <a:ext cx="5318369" cy="3213097"/>
          </a:xfrm>
          <a:custGeom>
            <a:avLst/>
            <a:gdLst/>
            <a:ahLst/>
            <a:cxnLst/>
            <a:rect l="l" t="t" r="r" b="b"/>
            <a:pathLst>
              <a:path w="5318369" h="3213097">
                <a:moveTo>
                  <a:pt x="0" y="0"/>
                </a:moveTo>
                <a:lnTo>
                  <a:pt x="5318369" y="0"/>
                </a:lnTo>
                <a:lnTo>
                  <a:pt x="5318369" y="3213096"/>
                </a:lnTo>
                <a:lnTo>
                  <a:pt x="0" y="3213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242228" y="1993897"/>
            <a:ext cx="5318369" cy="3213097"/>
          </a:xfrm>
          <a:custGeom>
            <a:avLst/>
            <a:gdLst/>
            <a:ahLst/>
            <a:cxnLst/>
            <a:rect l="l" t="t" r="r" b="b"/>
            <a:pathLst>
              <a:path w="5318369" h="3213097">
                <a:moveTo>
                  <a:pt x="0" y="0"/>
                </a:moveTo>
                <a:lnTo>
                  <a:pt x="5318369" y="0"/>
                </a:lnTo>
                <a:lnTo>
                  <a:pt x="5318369" y="3213097"/>
                </a:lnTo>
                <a:lnTo>
                  <a:pt x="0" y="32130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242228" y="5663051"/>
            <a:ext cx="5318369" cy="3213097"/>
          </a:xfrm>
          <a:custGeom>
            <a:avLst/>
            <a:gdLst/>
            <a:ahLst/>
            <a:cxnLst/>
            <a:rect l="l" t="t" r="r" b="b"/>
            <a:pathLst>
              <a:path w="5318369" h="3213097">
                <a:moveTo>
                  <a:pt x="0" y="0"/>
                </a:moveTo>
                <a:lnTo>
                  <a:pt x="5318369" y="0"/>
                </a:lnTo>
                <a:lnTo>
                  <a:pt x="5318369" y="3213096"/>
                </a:lnTo>
                <a:lnTo>
                  <a:pt x="0" y="32130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2004434" y="1993897"/>
            <a:ext cx="5318369" cy="3213097"/>
          </a:xfrm>
          <a:custGeom>
            <a:avLst/>
            <a:gdLst/>
            <a:ahLst/>
            <a:cxnLst/>
            <a:rect l="l" t="t" r="r" b="b"/>
            <a:pathLst>
              <a:path w="5318369" h="3213097">
                <a:moveTo>
                  <a:pt x="0" y="0"/>
                </a:moveTo>
                <a:lnTo>
                  <a:pt x="5318369" y="0"/>
                </a:lnTo>
                <a:lnTo>
                  <a:pt x="5318369" y="3213097"/>
                </a:lnTo>
                <a:lnTo>
                  <a:pt x="0" y="321309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2004434" y="5663051"/>
            <a:ext cx="5318369" cy="3213097"/>
          </a:xfrm>
          <a:custGeom>
            <a:avLst/>
            <a:gdLst/>
            <a:ahLst/>
            <a:cxnLst/>
            <a:rect l="l" t="t" r="r" b="b"/>
            <a:pathLst>
              <a:path w="5318369" h="3213097">
                <a:moveTo>
                  <a:pt x="0" y="0"/>
                </a:moveTo>
                <a:lnTo>
                  <a:pt x="5318369" y="0"/>
                </a:lnTo>
                <a:lnTo>
                  <a:pt x="5318369" y="3213096"/>
                </a:lnTo>
                <a:lnTo>
                  <a:pt x="0" y="32130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863956" y="2058324"/>
            <a:ext cx="4641304" cy="2969476"/>
          </a:xfrm>
          <a:prstGeom prst="rect">
            <a:avLst/>
          </a:prstGeom>
        </p:spPr>
        <p:txBody>
          <a:bodyPr lIns="0" tIns="0" rIns="0" bIns="0" rtlCol="0" anchor="t">
            <a:spAutoFit/>
          </a:bodyPr>
          <a:lstStyle/>
          <a:p>
            <a:pPr algn="ctr">
              <a:lnSpc>
                <a:spcPts val="3298"/>
              </a:lnSpc>
            </a:pPr>
            <a:r>
              <a:rPr lang="en-US" sz="2399">
                <a:solidFill>
                  <a:srgbClr val="000000"/>
                </a:solidFill>
                <a:latin typeface="Old Standard"/>
                <a:ea typeface="Old Standard"/>
                <a:cs typeface="Old Standard"/>
                <a:sym typeface="Old Standard"/>
              </a:rPr>
              <a:t>Pasaulio sveikatos organizacija skatina asmens sveikatą vertinti vadovaujantis holistiniu požiūriu – dėmesį skiriant ne tik objektyviai išmatuojamiems fizinės sveikatos rodikliams, tačiau ir asmens psichologinei savijautai.</a:t>
            </a:r>
          </a:p>
        </p:txBody>
      </p:sp>
      <p:sp>
        <p:nvSpPr>
          <p:cNvPr id="9" name="TextBox 9"/>
          <p:cNvSpPr txBox="1"/>
          <p:nvPr/>
        </p:nvSpPr>
        <p:spPr>
          <a:xfrm>
            <a:off x="618982" y="5727478"/>
            <a:ext cx="5140966" cy="2969476"/>
          </a:xfrm>
          <a:prstGeom prst="rect">
            <a:avLst/>
          </a:prstGeom>
        </p:spPr>
        <p:txBody>
          <a:bodyPr lIns="0" tIns="0" rIns="0" bIns="0" rtlCol="0" anchor="t">
            <a:spAutoFit/>
          </a:bodyPr>
          <a:lstStyle/>
          <a:p>
            <a:pPr algn="ctr">
              <a:lnSpc>
                <a:spcPts val="3298"/>
              </a:lnSpc>
            </a:pPr>
            <a:r>
              <a:rPr lang="en-US" sz="2399">
                <a:solidFill>
                  <a:srgbClr val="000000"/>
                </a:solidFill>
                <a:latin typeface="Old Standard"/>
                <a:ea typeface="Old Standard"/>
                <a:cs typeface="Old Standard"/>
                <a:sym typeface="Old Standard"/>
              </a:rPr>
              <a:t>Vertinant socialinio emocinio ugdymo svarbą ikimokykliniame amžiuje, tyrimai (3-6) atskleidžia, kad ugdymo įstaigoje kuriama tausojanti psichosocialinė aplinka turi itin didelės reikšmės vaikų gyvensenai, rizikingai elgsenai ir sveikatos išeitims.</a:t>
            </a:r>
          </a:p>
        </p:txBody>
      </p:sp>
      <p:sp>
        <p:nvSpPr>
          <p:cNvPr id="10" name="TextBox 10"/>
          <p:cNvSpPr txBox="1"/>
          <p:nvPr/>
        </p:nvSpPr>
        <p:spPr>
          <a:xfrm>
            <a:off x="6365110" y="2058324"/>
            <a:ext cx="5173913" cy="2969476"/>
          </a:xfrm>
          <a:prstGeom prst="rect">
            <a:avLst/>
          </a:prstGeom>
        </p:spPr>
        <p:txBody>
          <a:bodyPr lIns="0" tIns="0" rIns="0" bIns="0" rtlCol="0" anchor="t">
            <a:spAutoFit/>
          </a:bodyPr>
          <a:lstStyle/>
          <a:p>
            <a:pPr algn="ctr">
              <a:lnSpc>
                <a:spcPts val="3298"/>
              </a:lnSpc>
            </a:pPr>
            <a:r>
              <a:rPr lang="en-US" sz="2399">
                <a:solidFill>
                  <a:srgbClr val="000000"/>
                </a:solidFill>
                <a:latin typeface="Old Standard"/>
                <a:ea typeface="Old Standard"/>
                <a:cs typeface="Old Standard"/>
                <a:sym typeface="Old Standard"/>
              </a:rPr>
              <a:t>Pažymėtina, kad ankstyvoji vaikystė yra kritinis vaiko fizinės, emocinės, socialinės, kalbinės ir pažintinės raidos tarpsnis. Ankstyvojoje vaikystėje įgyta patirtis padeda pagrindus tolimesnei vaiko raidai ir mokymuisi (OECD, 2018)</a:t>
            </a:r>
          </a:p>
        </p:txBody>
      </p:sp>
      <p:sp>
        <p:nvSpPr>
          <p:cNvPr id="11" name="TextBox 11"/>
          <p:cNvSpPr txBox="1"/>
          <p:nvPr/>
        </p:nvSpPr>
        <p:spPr>
          <a:xfrm>
            <a:off x="6432975" y="5727478"/>
            <a:ext cx="5035306" cy="2969476"/>
          </a:xfrm>
          <a:prstGeom prst="rect">
            <a:avLst/>
          </a:prstGeom>
        </p:spPr>
        <p:txBody>
          <a:bodyPr lIns="0" tIns="0" rIns="0" bIns="0" rtlCol="0" anchor="t">
            <a:spAutoFit/>
          </a:bodyPr>
          <a:lstStyle/>
          <a:p>
            <a:pPr algn="ctr">
              <a:lnSpc>
                <a:spcPts val="3298"/>
              </a:lnSpc>
            </a:pPr>
            <a:r>
              <a:rPr lang="en-US" sz="2399">
                <a:solidFill>
                  <a:srgbClr val="000000"/>
                </a:solidFill>
                <a:latin typeface="Old Standard"/>
                <a:ea typeface="Old Standard"/>
                <a:cs typeface="Old Standard"/>
                <a:sym typeface="Old Standard"/>
              </a:rPr>
              <a:t>Palanki psichosocialinė aplinka taip pat turi įtakos kognityvinei raidai, socialinei ir emocinei vaikų gerovei. Emocinis intelektas - socialiniai ir emociniai įgūdžiai - daug svarbesnis vaiko sėkmei už kognityvinį intelektą, matuojamą IQ</a:t>
            </a:r>
          </a:p>
        </p:txBody>
      </p:sp>
      <p:sp>
        <p:nvSpPr>
          <p:cNvPr id="12" name="TextBox 12"/>
          <p:cNvSpPr txBox="1"/>
          <p:nvPr/>
        </p:nvSpPr>
        <p:spPr>
          <a:xfrm>
            <a:off x="12189085" y="2267874"/>
            <a:ext cx="5047736" cy="2550376"/>
          </a:xfrm>
          <a:prstGeom prst="rect">
            <a:avLst/>
          </a:prstGeom>
        </p:spPr>
        <p:txBody>
          <a:bodyPr lIns="0" tIns="0" rIns="0" bIns="0" rtlCol="0" anchor="t">
            <a:spAutoFit/>
          </a:bodyPr>
          <a:lstStyle/>
          <a:p>
            <a:pPr algn="ctr">
              <a:lnSpc>
                <a:spcPts val="3298"/>
              </a:lnSpc>
            </a:pPr>
            <a:r>
              <a:rPr lang="en-US" sz="2399">
                <a:solidFill>
                  <a:srgbClr val="000000"/>
                </a:solidFill>
                <a:latin typeface="Old Standard"/>
                <a:ea typeface="Old Standard"/>
                <a:cs typeface="Old Standard"/>
                <a:sym typeface="Old Standard"/>
              </a:rPr>
              <a:t>Tyrimais nustatyta, kad vaikams negavus minimalių socialinių įgūdžių iki šešerių metų, atsiranda didelė tikimybė susidurti su socialiniais- emociniais sunkumais suaugus (Ladd, 2000; Parker ir Asher, 1987)</a:t>
            </a:r>
          </a:p>
        </p:txBody>
      </p:sp>
      <p:sp>
        <p:nvSpPr>
          <p:cNvPr id="13" name="TextBox 13"/>
          <p:cNvSpPr txBox="1"/>
          <p:nvPr/>
        </p:nvSpPr>
        <p:spPr>
          <a:xfrm>
            <a:off x="12108713" y="5727478"/>
            <a:ext cx="5211813" cy="2969476"/>
          </a:xfrm>
          <a:prstGeom prst="rect">
            <a:avLst/>
          </a:prstGeom>
        </p:spPr>
        <p:txBody>
          <a:bodyPr lIns="0" tIns="0" rIns="0" bIns="0" rtlCol="0" anchor="t">
            <a:spAutoFit/>
          </a:bodyPr>
          <a:lstStyle/>
          <a:p>
            <a:pPr algn="ctr">
              <a:lnSpc>
                <a:spcPts val="3298"/>
              </a:lnSpc>
            </a:pPr>
            <a:r>
              <a:rPr lang="en-US" sz="2399">
                <a:solidFill>
                  <a:srgbClr val="000000"/>
                </a:solidFill>
                <a:latin typeface="Old Standard"/>
                <a:ea typeface="Old Standard"/>
                <a:cs typeface="Old Standard"/>
                <a:sym typeface="Old Standard"/>
              </a:rPr>
              <a:t>3-6 metų amžiaus tarpsnyje vaikai daro didžiausią pažangą siekdami geriau suprasti save ir kitus. Ypatingai svarbiu elementu tampa suaugusiųjų parama ir kuriama palanki aplinka vaiko tolimesniam sėkmingam vystymuisi (UNICEF, 2014)</a:t>
            </a:r>
          </a:p>
        </p:txBody>
      </p:sp>
      <p:sp>
        <p:nvSpPr>
          <p:cNvPr id="14" name="TextBox 14"/>
          <p:cNvSpPr txBox="1"/>
          <p:nvPr/>
        </p:nvSpPr>
        <p:spPr>
          <a:xfrm>
            <a:off x="543525" y="275111"/>
            <a:ext cx="11312776" cy="1036530"/>
          </a:xfrm>
          <a:prstGeom prst="rect">
            <a:avLst/>
          </a:prstGeom>
        </p:spPr>
        <p:txBody>
          <a:bodyPr lIns="0" tIns="0" rIns="0" bIns="0" rtlCol="0" anchor="t">
            <a:spAutoFit/>
          </a:bodyPr>
          <a:lstStyle/>
          <a:p>
            <a:pPr algn="l">
              <a:lnSpc>
                <a:spcPts val="8420"/>
              </a:lnSpc>
            </a:pPr>
            <a:r>
              <a:rPr lang="en-US" sz="6014">
                <a:solidFill>
                  <a:srgbClr val="000000"/>
                </a:solidFill>
                <a:latin typeface="Freckle Face"/>
                <a:ea typeface="Freckle Face"/>
                <a:cs typeface="Freckle Face"/>
                <a:sym typeface="Freckle Face"/>
              </a:rPr>
              <a:t>Socialinio emocinio ugdymo tyrimai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3323" y="673132"/>
            <a:ext cx="8829675" cy="8937688"/>
          </a:xfrm>
          <a:custGeom>
            <a:avLst/>
            <a:gdLst/>
            <a:ahLst/>
            <a:cxnLst/>
            <a:rect l="l" t="t" r="r" b="b"/>
            <a:pathLst>
              <a:path w="8829675" h="8937688">
                <a:moveTo>
                  <a:pt x="0" y="0"/>
                </a:moveTo>
                <a:lnTo>
                  <a:pt x="8829675" y="0"/>
                </a:lnTo>
                <a:lnTo>
                  <a:pt x="8829675" y="8937688"/>
                </a:lnTo>
                <a:lnTo>
                  <a:pt x="0" y="8937688"/>
                </a:lnTo>
                <a:lnTo>
                  <a:pt x="0" y="0"/>
                </a:lnTo>
                <a:close/>
              </a:path>
            </a:pathLst>
          </a:custGeom>
          <a:blipFill>
            <a:blip r:embed="rId2"/>
            <a:stretch>
              <a:fillRect t="-7956"/>
            </a:stretch>
          </a:blipFill>
        </p:spPr>
      </p:sp>
      <p:grpSp>
        <p:nvGrpSpPr>
          <p:cNvPr id="3" name="Group 3"/>
          <p:cNvGrpSpPr>
            <a:grpSpLocks noChangeAspect="1"/>
          </p:cNvGrpSpPr>
          <p:nvPr/>
        </p:nvGrpSpPr>
        <p:grpSpPr>
          <a:xfrm>
            <a:off x="603323" y="673132"/>
            <a:ext cx="8833628" cy="8940736"/>
            <a:chOff x="0" y="0"/>
            <a:chExt cx="8833625" cy="8940736"/>
          </a:xfrm>
        </p:grpSpPr>
        <p:sp>
          <p:nvSpPr>
            <p:cNvPr id="4" name="Freeform 4"/>
            <p:cNvSpPr/>
            <p:nvPr/>
          </p:nvSpPr>
          <p:spPr>
            <a:xfrm>
              <a:off x="0" y="0"/>
              <a:ext cx="8833612" cy="8940673"/>
            </a:xfrm>
            <a:custGeom>
              <a:avLst/>
              <a:gdLst/>
              <a:ahLst/>
              <a:cxnLst/>
              <a:rect l="l" t="t" r="r" b="b"/>
              <a:pathLst>
                <a:path w="8833612" h="8940673">
                  <a:moveTo>
                    <a:pt x="0" y="8940673"/>
                  </a:moveTo>
                  <a:lnTo>
                    <a:pt x="8833612" y="8940673"/>
                  </a:lnTo>
                  <a:lnTo>
                    <a:pt x="8833612" y="0"/>
                  </a:lnTo>
                  <a:lnTo>
                    <a:pt x="0" y="0"/>
                  </a:lnTo>
                  <a:close/>
                </a:path>
              </a:pathLst>
            </a:custGeom>
            <a:solidFill>
              <a:srgbClr val="000000">
                <a:alpha val="0"/>
              </a:srgbClr>
            </a:solidFill>
          </p:spPr>
        </p:sp>
      </p:grpSp>
      <p:sp>
        <p:nvSpPr>
          <p:cNvPr id="5" name="TextBox 5"/>
          <p:cNvSpPr txBox="1"/>
          <p:nvPr/>
        </p:nvSpPr>
        <p:spPr>
          <a:xfrm>
            <a:off x="11238843" y="923392"/>
            <a:ext cx="4177179" cy="892483"/>
          </a:xfrm>
          <a:prstGeom prst="rect">
            <a:avLst/>
          </a:prstGeom>
        </p:spPr>
        <p:txBody>
          <a:bodyPr lIns="0" tIns="0" rIns="0" bIns="0" rtlCol="0" anchor="t">
            <a:spAutoFit/>
          </a:bodyPr>
          <a:lstStyle/>
          <a:p>
            <a:pPr algn="l">
              <a:lnSpc>
                <a:spcPts val="7279"/>
              </a:lnSpc>
            </a:pPr>
            <a:r>
              <a:rPr lang="en-US" sz="5199">
                <a:solidFill>
                  <a:srgbClr val="000000"/>
                </a:solidFill>
                <a:latin typeface="Freckle Face"/>
                <a:ea typeface="Freckle Face"/>
                <a:cs typeface="Freckle Face"/>
                <a:sym typeface="Freckle Face"/>
              </a:rPr>
              <a:t>Susipažinkime!</a:t>
            </a:r>
          </a:p>
        </p:txBody>
      </p:sp>
      <p:sp>
        <p:nvSpPr>
          <p:cNvPr id="6" name="TextBox 6"/>
          <p:cNvSpPr txBox="1"/>
          <p:nvPr/>
        </p:nvSpPr>
        <p:spPr>
          <a:xfrm>
            <a:off x="9344177" y="2161642"/>
            <a:ext cx="8591998" cy="6451997"/>
          </a:xfrm>
          <a:prstGeom prst="rect">
            <a:avLst/>
          </a:prstGeom>
        </p:spPr>
        <p:txBody>
          <a:bodyPr lIns="0" tIns="0" rIns="0" bIns="0" rtlCol="0" anchor="t">
            <a:spAutoFit/>
          </a:bodyPr>
          <a:lstStyle/>
          <a:p>
            <a:pPr algn="ctr">
              <a:lnSpc>
                <a:spcPts val="5250"/>
              </a:lnSpc>
            </a:pPr>
            <a:r>
              <a:rPr lang="en-US" sz="3799">
                <a:solidFill>
                  <a:srgbClr val="000000"/>
                </a:solidFill>
                <a:latin typeface="Old Standard"/>
                <a:ea typeface="Old Standard"/>
                <a:cs typeface="Old Standard"/>
                <a:sym typeface="Old Standard"/>
              </a:rPr>
              <a:t>Mes esame Siautukai, tikri jausmų, emocijų herojai! Mėgstame nelauktai įsibrauti į kiekvieno žmogučio namelį, vardu „Kūnas“ ir apsigyventi ypatingoje vietoje, vardu „Širdelė“. </a:t>
            </a:r>
          </a:p>
          <a:p>
            <a:pPr algn="ctr">
              <a:lnSpc>
                <a:spcPts val="9498"/>
              </a:lnSpc>
            </a:pPr>
            <a:r>
              <a:rPr lang="en-US" sz="3799">
                <a:solidFill>
                  <a:srgbClr val="000000"/>
                </a:solidFill>
                <a:latin typeface="Old Standard"/>
                <a:ea typeface="Old Standard"/>
                <a:cs typeface="Old Standard"/>
                <a:sym typeface="Old Standard"/>
              </a:rPr>
              <a:t>Ramulis, Pykčiukas, Liūdnukas,</a:t>
            </a:r>
          </a:p>
          <a:p>
            <a:pPr algn="ctr">
              <a:lnSpc>
                <a:spcPts val="1899"/>
              </a:lnSpc>
            </a:pPr>
            <a:r>
              <a:rPr lang="en-US" sz="3799">
                <a:solidFill>
                  <a:srgbClr val="000000"/>
                </a:solidFill>
                <a:latin typeface="Old Standard"/>
                <a:ea typeface="Old Standard"/>
                <a:cs typeface="Old Standard"/>
                <a:sym typeface="Old Standard"/>
              </a:rPr>
              <a:t>Nustebukas ir Linksmutis kviečia 3-6</a:t>
            </a:r>
          </a:p>
          <a:p>
            <a:pPr algn="ctr">
              <a:lnSpc>
                <a:spcPts val="8602"/>
              </a:lnSpc>
            </a:pPr>
            <a:r>
              <a:rPr lang="en-US" sz="3799">
                <a:solidFill>
                  <a:srgbClr val="000000"/>
                </a:solidFill>
                <a:latin typeface="Old Standard"/>
                <a:ea typeface="Old Standard"/>
                <a:cs typeface="Old Standard"/>
                <a:sym typeface="Old Standard"/>
              </a:rPr>
              <a:t>metų vaikus kartu leistis į magišką</a:t>
            </a:r>
          </a:p>
          <a:p>
            <a:pPr algn="ctr">
              <a:lnSpc>
                <a:spcPts val="1899"/>
              </a:lnSpc>
            </a:pPr>
            <a:r>
              <a:rPr lang="en-US" sz="3799">
                <a:solidFill>
                  <a:srgbClr val="000000"/>
                </a:solidFill>
                <a:latin typeface="Old Standard"/>
                <a:ea typeface="Old Standard"/>
                <a:cs typeface="Old Standard"/>
                <a:sym typeface="Old Standard"/>
              </a:rPr>
              <a:t>atradimų kelionę po jausmų pasaulį!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05744" y="1028700"/>
            <a:ext cx="2095500" cy="3171825"/>
          </a:xfrm>
          <a:custGeom>
            <a:avLst/>
            <a:gdLst/>
            <a:ahLst/>
            <a:cxnLst/>
            <a:rect l="l" t="t" r="r" b="b"/>
            <a:pathLst>
              <a:path w="2095500" h="3171825">
                <a:moveTo>
                  <a:pt x="0" y="0"/>
                </a:moveTo>
                <a:lnTo>
                  <a:pt x="2095500" y="0"/>
                </a:lnTo>
                <a:lnTo>
                  <a:pt x="2095500" y="3171825"/>
                </a:lnTo>
                <a:lnTo>
                  <a:pt x="0" y="3171825"/>
                </a:lnTo>
                <a:lnTo>
                  <a:pt x="0" y="0"/>
                </a:lnTo>
                <a:close/>
              </a:path>
            </a:pathLst>
          </a:custGeom>
          <a:blipFill>
            <a:blip r:embed="rId2"/>
            <a:stretch>
              <a:fillRect/>
            </a:stretch>
          </a:blipFill>
        </p:spPr>
      </p:sp>
      <p:sp>
        <p:nvSpPr>
          <p:cNvPr id="3" name="Freeform 3"/>
          <p:cNvSpPr/>
          <p:nvPr/>
        </p:nvSpPr>
        <p:spPr>
          <a:xfrm>
            <a:off x="8934612" y="-2050266"/>
            <a:ext cx="9665608" cy="11312233"/>
          </a:xfrm>
          <a:custGeom>
            <a:avLst/>
            <a:gdLst/>
            <a:ahLst/>
            <a:cxnLst/>
            <a:rect l="l" t="t" r="r" b="b"/>
            <a:pathLst>
              <a:path w="9665608" h="11312233">
                <a:moveTo>
                  <a:pt x="0" y="0"/>
                </a:moveTo>
                <a:lnTo>
                  <a:pt x="9665608" y="0"/>
                </a:lnTo>
                <a:lnTo>
                  <a:pt x="9665608" y="11312233"/>
                </a:lnTo>
                <a:lnTo>
                  <a:pt x="0" y="113122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24974" y="131540"/>
            <a:ext cx="7163457" cy="892483"/>
          </a:xfrm>
          <a:prstGeom prst="rect">
            <a:avLst/>
          </a:prstGeom>
        </p:spPr>
        <p:txBody>
          <a:bodyPr lIns="0" tIns="0" rIns="0" bIns="0" rtlCol="0" anchor="t">
            <a:spAutoFit/>
          </a:bodyPr>
          <a:lstStyle/>
          <a:p>
            <a:pPr algn="l">
              <a:lnSpc>
                <a:spcPts val="7279"/>
              </a:lnSpc>
            </a:pPr>
            <a:r>
              <a:rPr lang="en-US" sz="5199">
                <a:solidFill>
                  <a:srgbClr val="FBE10C"/>
                </a:solidFill>
                <a:latin typeface="Freckle Face"/>
                <a:ea typeface="Freckle Face"/>
                <a:cs typeface="Freckle Face"/>
                <a:sym typeface="Freckle Face"/>
              </a:rPr>
              <a:t>Siautukai vaikams padės;</a:t>
            </a:r>
          </a:p>
        </p:txBody>
      </p:sp>
      <p:sp>
        <p:nvSpPr>
          <p:cNvPr id="5" name="TextBox 5"/>
          <p:cNvSpPr txBox="1"/>
          <p:nvPr/>
        </p:nvSpPr>
        <p:spPr>
          <a:xfrm>
            <a:off x="267586" y="968207"/>
            <a:ext cx="12680194" cy="1677076"/>
          </a:xfrm>
          <a:prstGeom prst="rect">
            <a:avLst/>
          </a:prstGeom>
        </p:spPr>
        <p:txBody>
          <a:bodyPr lIns="0" tIns="0" rIns="0" bIns="0" rtlCol="0" anchor="t">
            <a:spAutoFit/>
          </a:bodyPr>
          <a:lstStyle/>
          <a:p>
            <a:pPr algn="l">
              <a:lnSpc>
                <a:spcPts val="4274"/>
              </a:lnSpc>
            </a:pPr>
            <a:r>
              <a:rPr lang="en-US" sz="3099">
                <a:solidFill>
                  <a:srgbClr val="000000"/>
                </a:solidFill>
                <a:latin typeface="Old Standard"/>
                <a:ea typeface="Old Standard"/>
                <a:cs typeface="Old Standard"/>
                <a:sym typeface="Old Standard"/>
              </a:rPr>
              <a:t>1) atpažinti ir valdyti savo emocijas; 2) mokytis savireguliacijos ir savikontrolės įgūdžių; 3) stiprinti bendravimo ir problemų sprendimo įgūdžius, lavinti empatiją. </a:t>
            </a:r>
          </a:p>
        </p:txBody>
      </p:sp>
      <p:sp>
        <p:nvSpPr>
          <p:cNvPr id="6" name="TextBox 6"/>
          <p:cNvSpPr txBox="1"/>
          <p:nvPr/>
        </p:nvSpPr>
        <p:spPr>
          <a:xfrm>
            <a:off x="10520229" y="5744194"/>
            <a:ext cx="4565933" cy="800491"/>
          </a:xfrm>
          <a:prstGeom prst="rect">
            <a:avLst/>
          </a:prstGeom>
        </p:spPr>
        <p:txBody>
          <a:bodyPr lIns="0" tIns="0" rIns="0" bIns="0" rtlCol="0" anchor="t">
            <a:spAutoFit/>
          </a:bodyPr>
          <a:lstStyle/>
          <a:p>
            <a:pPr algn="l">
              <a:lnSpc>
                <a:spcPts val="6439"/>
              </a:lnSpc>
            </a:pPr>
            <a:r>
              <a:rPr lang="en-US" sz="4599">
                <a:solidFill>
                  <a:srgbClr val="FBE10C"/>
                </a:solidFill>
                <a:latin typeface="Freckle Face"/>
                <a:ea typeface="Freckle Face"/>
                <a:cs typeface="Freckle Face"/>
                <a:sym typeface="Freckle Face"/>
              </a:rPr>
              <a:t>SEU kompetencijos</a:t>
            </a:r>
          </a:p>
        </p:txBody>
      </p:sp>
      <p:sp>
        <p:nvSpPr>
          <p:cNvPr id="7" name="TextBox 7"/>
          <p:cNvSpPr txBox="1"/>
          <p:nvPr/>
        </p:nvSpPr>
        <p:spPr>
          <a:xfrm>
            <a:off x="568319" y="2906116"/>
            <a:ext cx="3134106" cy="674151"/>
          </a:xfrm>
          <a:prstGeom prst="rect">
            <a:avLst/>
          </a:prstGeom>
        </p:spPr>
        <p:txBody>
          <a:bodyPr lIns="0" tIns="0" rIns="0" bIns="0" rtlCol="0" anchor="t">
            <a:spAutoFit/>
          </a:bodyPr>
          <a:lstStyle/>
          <a:p>
            <a:pPr algn="l">
              <a:lnSpc>
                <a:spcPts val="5459"/>
              </a:lnSpc>
            </a:pPr>
            <a:r>
              <a:rPr lang="en-US" sz="3900">
                <a:solidFill>
                  <a:srgbClr val="000000"/>
                </a:solidFill>
                <a:latin typeface="Freckle Face"/>
                <a:ea typeface="Freckle Face"/>
                <a:cs typeface="Freckle Face"/>
                <a:sym typeface="Freckle Face"/>
              </a:rPr>
              <a:t>CASEL sistema</a:t>
            </a:r>
          </a:p>
        </p:txBody>
      </p:sp>
      <p:sp>
        <p:nvSpPr>
          <p:cNvPr id="8" name="TextBox 8"/>
          <p:cNvSpPr txBox="1"/>
          <p:nvPr/>
        </p:nvSpPr>
        <p:spPr>
          <a:xfrm>
            <a:off x="9195911" y="3199486"/>
            <a:ext cx="1969513" cy="674151"/>
          </a:xfrm>
          <a:prstGeom prst="rect">
            <a:avLst/>
          </a:prstGeom>
        </p:spPr>
        <p:txBody>
          <a:bodyPr lIns="0" tIns="0" rIns="0" bIns="0" rtlCol="0" anchor="t">
            <a:spAutoFit/>
          </a:bodyPr>
          <a:lstStyle/>
          <a:p>
            <a:pPr algn="l">
              <a:lnSpc>
                <a:spcPts val="5459"/>
              </a:lnSpc>
            </a:pPr>
            <a:r>
              <a:rPr lang="en-US" sz="3900">
                <a:solidFill>
                  <a:srgbClr val="000000"/>
                </a:solidFill>
                <a:latin typeface="Freckle Face"/>
                <a:ea typeface="Freckle Face"/>
                <a:cs typeface="Freckle Face"/>
                <a:sym typeface="Freckle Face"/>
              </a:rPr>
              <a:t>Savimonė</a:t>
            </a:r>
          </a:p>
        </p:txBody>
      </p:sp>
      <p:sp>
        <p:nvSpPr>
          <p:cNvPr id="9" name="TextBox 9"/>
          <p:cNvSpPr txBox="1"/>
          <p:nvPr/>
        </p:nvSpPr>
        <p:spPr>
          <a:xfrm>
            <a:off x="9988601" y="8890273"/>
            <a:ext cx="4426963" cy="674151"/>
          </a:xfrm>
          <a:prstGeom prst="rect">
            <a:avLst/>
          </a:prstGeom>
        </p:spPr>
        <p:txBody>
          <a:bodyPr lIns="0" tIns="0" rIns="0" bIns="0" rtlCol="0" anchor="t">
            <a:spAutoFit/>
          </a:bodyPr>
          <a:lstStyle/>
          <a:p>
            <a:pPr algn="l">
              <a:lnSpc>
                <a:spcPts val="5459"/>
              </a:lnSpc>
            </a:pPr>
            <a:r>
              <a:rPr lang="en-US" sz="3900">
                <a:solidFill>
                  <a:srgbClr val="000000"/>
                </a:solidFill>
                <a:latin typeface="Freckle Face"/>
                <a:ea typeface="Freckle Face"/>
                <a:cs typeface="Freckle Face"/>
                <a:sym typeface="Freckle Face"/>
              </a:rPr>
              <a:t>Tarpusavio santykiai</a:t>
            </a:r>
          </a:p>
        </p:txBody>
      </p:sp>
      <p:sp>
        <p:nvSpPr>
          <p:cNvPr id="10" name="TextBox 10"/>
          <p:cNvSpPr txBox="1"/>
          <p:nvPr/>
        </p:nvSpPr>
        <p:spPr>
          <a:xfrm>
            <a:off x="15461999" y="4251598"/>
            <a:ext cx="2369630" cy="674151"/>
          </a:xfrm>
          <a:prstGeom prst="rect">
            <a:avLst/>
          </a:prstGeom>
        </p:spPr>
        <p:txBody>
          <a:bodyPr lIns="0" tIns="0" rIns="0" bIns="0" rtlCol="0" anchor="t">
            <a:spAutoFit/>
          </a:bodyPr>
          <a:lstStyle/>
          <a:p>
            <a:pPr algn="l">
              <a:lnSpc>
                <a:spcPts val="5459"/>
              </a:lnSpc>
            </a:pPr>
            <a:r>
              <a:rPr lang="en-US" sz="3900">
                <a:solidFill>
                  <a:srgbClr val="000000"/>
                </a:solidFill>
                <a:latin typeface="Freckle Face"/>
                <a:ea typeface="Freckle Face"/>
                <a:cs typeface="Freckle Face"/>
                <a:sym typeface="Freckle Face"/>
              </a:rPr>
              <a:t>Savitvarda</a:t>
            </a:r>
          </a:p>
        </p:txBody>
      </p:sp>
      <p:sp>
        <p:nvSpPr>
          <p:cNvPr id="11" name="TextBox 11"/>
          <p:cNvSpPr txBox="1"/>
          <p:nvPr/>
        </p:nvSpPr>
        <p:spPr>
          <a:xfrm>
            <a:off x="14774180" y="7830245"/>
            <a:ext cx="3073670" cy="1359951"/>
          </a:xfrm>
          <a:prstGeom prst="rect">
            <a:avLst/>
          </a:prstGeom>
        </p:spPr>
        <p:txBody>
          <a:bodyPr lIns="0" tIns="0" rIns="0" bIns="0" rtlCol="0" anchor="t">
            <a:spAutoFit/>
          </a:bodyPr>
          <a:lstStyle/>
          <a:p>
            <a:pPr algn="ctr">
              <a:lnSpc>
                <a:spcPts val="5401"/>
              </a:lnSpc>
            </a:pPr>
            <a:r>
              <a:rPr lang="en-US" sz="3900">
                <a:solidFill>
                  <a:srgbClr val="000000"/>
                </a:solidFill>
                <a:latin typeface="Freckle Face"/>
                <a:ea typeface="Freckle Face"/>
                <a:cs typeface="Freckle Face"/>
                <a:sym typeface="Freckle Face"/>
              </a:rPr>
              <a:t>Socialinis sąmoningumas</a:t>
            </a:r>
          </a:p>
        </p:txBody>
      </p:sp>
      <p:sp>
        <p:nvSpPr>
          <p:cNvPr id="12" name="TextBox 12"/>
          <p:cNvSpPr txBox="1"/>
          <p:nvPr/>
        </p:nvSpPr>
        <p:spPr>
          <a:xfrm>
            <a:off x="6982454" y="6591576"/>
            <a:ext cx="4409189" cy="1315964"/>
          </a:xfrm>
          <a:prstGeom prst="rect">
            <a:avLst/>
          </a:prstGeom>
        </p:spPr>
        <p:txBody>
          <a:bodyPr lIns="0" tIns="0" rIns="0" bIns="0" rtlCol="0" anchor="t">
            <a:spAutoFit/>
          </a:bodyPr>
          <a:lstStyle/>
          <a:p>
            <a:pPr algn="ctr">
              <a:lnSpc>
                <a:spcPts val="5250"/>
              </a:lnSpc>
            </a:pPr>
            <a:r>
              <a:rPr lang="en-US" sz="3799">
                <a:solidFill>
                  <a:srgbClr val="000000"/>
                </a:solidFill>
                <a:latin typeface="Freckle Face"/>
                <a:ea typeface="Freckle Face"/>
                <a:cs typeface="Freckle Face"/>
                <a:sym typeface="Freckle Face"/>
              </a:rPr>
              <a:t>Atsakingas sprendimų priėmimas</a:t>
            </a:r>
          </a:p>
        </p:txBody>
      </p:sp>
      <p:sp>
        <p:nvSpPr>
          <p:cNvPr id="13" name="TextBox 13"/>
          <p:cNvSpPr txBox="1"/>
          <p:nvPr/>
        </p:nvSpPr>
        <p:spPr>
          <a:xfrm>
            <a:off x="267586" y="3748507"/>
            <a:ext cx="7479078" cy="5713447"/>
          </a:xfrm>
          <a:prstGeom prst="rect">
            <a:avLst/>
          </a:prstGeom>
        </p:spPr>
        <p:txBody>
          <a:bodyPr lIns="0" tIns="0" rIns="0" bIns="0" rtlCol="0" anchor="t">
            <a:spAutoFit/>
          </a:bodyPr>
          <a:lstStyle/>
          <a:p>
            <a:pPr algn="ctr">
              <a:lnSpc>
                <a:spcPts val="4050"/>
              </a:lnSpc>
            </a:pPr>
            <a:r>
              <a:rPr lang="en-US" sz="2899">
                <a:solidFill>
                  <a:srgbClr val="000000"/>
                </a:solidFill>
                <a:latin typeface="Old Standard"/>
                <a:ea typeface="Old Standard"/>
                <a:cs typeface="Old Standard"/>
                <a:sym typeface="Old Standard"/>
              </a:rPr>
              <a:t>Programa parengta atsižvelgiant į CASEL sistemą, kuri padeda užtikrinti sisteminį požiūrį, kuriuo pabrėžiama, kaip svarbu sukurti teisingą ugdymosi aplinką ir koordinuoti veiklą keturiose pagrindinėse aplinkose: grupėje, ugdymo įstaigoje, namuose ir bendruomenėse. Tarptautinė organizacija CASEL identifikuoja tarpusavyje susijusias pažinimo, emocinių ir elgesio kompetencijų grupes, kurios turėtų būti ugdomos ugdymo įstaigose.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292479" y="5529072"/>
            <a:ext cx="1755019" cy="946204"/>
            <a:chOff x="0" y="0"/>
            <a:chExt cx="1755026" cy="946201"/>
          </a:xfrm>
        </p:grpSpPr>
        <p:sp>
          <p:nvSpPr>
            <p:cNvPr id="3" name="Freeform 3"/>
            <p:cNvSpPr/>
            <p:nvPr/>
          </p:nvSpPr>
          <p:spPr>
            <a:xfrm>
              <a:off x="74676" y="63500"/>
              <a:ext cx="1616837" cy="796036"/>
            </a:xfrm>
            <a:custGeom>
              <a:avLst/>
              <a:gdLst/>
              <a:ahLst/>
              <a:cxnLst/>
              <a:rect l="l" t="t" r="r" b="b"/>
              <a:pathLst>
                <a:path w="1616837" h="796036">
                  <a:moveTo>
                    <a:pt x="923925" y="0"/>
                  </a:moveTo>
                  <a:cubicBezTo>
                    <a:pt x="848614" y="0"/>
                    <a:pt x="776605" y="8128"/>
                    <a:pt x="707898" y="24257"/>
                  </a:cubicBezTo>
                  <a:cubicBezTo>
                    <a:pt x="629285" y="42291"/>
                    <a:pt x="545719" y="77216"/>
                    <a:pt x="457073" y="129032"/>
                  </a:cubicBezTo>
                  <a:cubicBezTo>
                    <a:pt x="360934" y="189484"/>
                    <a:pt x="287401" y="251460"/>
                    <a:pt x="236601" y="314960"/>
                  </a:cubicBezTo>
                  <a:cubicBezTo>
                    <a:pt x="169926" y="390525"/>
                    <a:pt x="108839" y="492506"/>
                    <a:pt x="53340" y="621030"/>
                  </a:cubicBezTo>
                  <a:cubicBezTo>
                    <a:pt x="5969" y="737743"/>
                    <a:pt x="0" y="796036"/>
                    <a:pt x="35560" y="796036"/>
                  </a:cubicBezTo>
                  <a:lnTo>
                    <a:pt x="37973" y="795401"/>
                  </a:lnTo>
                  <a:cubicBezTo>
                    <a:pt x="47371" y="791083"/>
                    <a:pt x="54356" y="783082"/>
                    <a:pt x="59055" y="771652"/>
                  </a:cubicBezTo>
                  <a:cubicBezTo>
                    <a:pt x="108585" y="639699"/>
                    <a:pt x="151257" y="540893"/>
                    <a:pt x="186944" y="475361"/>
                  </a:cubicBezTo>
                  <a:cubicBezTo>
                    <a:pt x="207518" y="435356"/>
                    <a:pt x="242316" y="386461"/>
                    <a:pt x="291338" y="328549"/>
                  </a:cubicBezTo>
                  <a:cubicBezTo>
                    <a:pt x="370459" y="232791"/>
                    <a:pt x="490728" y="154051"/>
                    <a:pt x="652145" y="92456"/>
                  </a:cubicBezTo>
                  <a:cubicBezTo>
                    <a:pt x="729107" y="63500"/>
                    <a:pt x="816864" y="49149"/>
                    <a:pt x="915289" y="49149"/>
                  </a:cubicBezTo>
                  <a:cubicBezTo>
                    <a:pt x="957072" y="49149"/>
                    <a:pt x="1000760" y="51689"/>
                    <a:pt x="1046353" y="56896"/>
                  </a:cubicBezTo>
                  <a:cubicBezTo>
                    <a:pt x="1134110" y="67183"/>
                    <a:pt x="1221105" y="86487"/>
                    <a:pt x="1307338" y="114935"/>
                  </a:cubicBezTo>
                  <a:cubicBezTo>
                    <a:pt x="1351407" y="127254"/>
                    <a:pt x="1433322" y="163322"/>
                    <a:pt x="1553210" y="223139"/>
                  </a:cubicBezTo>
                  <a:cubicBezTo>
                    <a:pt x="1556893" y="223901"/>
                    <a:pt x="1560322" y="224409"/>
                    <a:pt x="1563243" y="224409"/>
                  </a:cubicBezTo>
                  <a:cubicBezTo>
                    <a:pt x="1566799" y="224409"/>
                    <a:pt x="1569847" y="223901"/>
                    <a:pt x="1572514" y="222758"/>
                  </a:cubicBezTo>
                  <a:cubicBezTo>
                    <a:pt x="1577340" y="221869"/>
                    <a:pt x="1588008" y="213360"/>
                    <a:pt x="1604645" y="197104"/>
                  </a:cubicBezTo>
                  <a:cubicBezTo>
                    <a:pt x="1606169" y="196342"/>
                    <a:pt x="1607693" y="195961"/>
                    <a:pt x="1609344" y="195961"/>
                  </a:cubicBezTo>
                  <a:cubicBezTo>
                    <a:pt x="1611757" y="195961"/>
                    <a:pt x="1614170" y="196723"/>
                    <a:pt x="1616837" y="198374"/>
                  </a:cubicBezTo>
                  <a:lnTo>
                    <a:pt x="1616837" y="198374"/>
                  </a:lnTo>
                  <a:lnTo>
                    <a:pt x="1616837" y="198374"/>
                  </a:lnTo>
                  <a:lnTo>
                    <a:pt x="1616837" y="198374"/>
                  </a:lnTo>
                  <a:cubicBezTo>
                    <a:pt x="1511046" y="124587"/>
                    <a:pt x="1358011" y="66548"/>
                    <a:pt x="1157732" y="23876"/>
                  </a:cubicBezTo>
                  <a:cubicBezTo>
                    <a:pt x="1076579" y="7874"/>
                    <a:pt x="998601" y="0"/>
                    <a:pt x="923925" y="0"/>
                  </a:cubicBezTo>
                  <a:close/>
                </a:path>
              </a:pathLst>
            </a:custGeom>
            <a:solidFill>
              <a:srgbClr val="000000"/>
            </a:solidFill>
          </p:spPr>
        </p:sp>
        <p:sp>
          <p:nvSpPr>
            <p:cNvPr id="4" name="Freeform 4"/>
            <p:cNvSpPr/>
            <p:nvPr/>
          </p:nvSpPr>
          <p:spPr>
            <a:xfrm>
              <a:off x="62738" y="506476"/>
              <a:ext cx="315341" cy="376174"/>
            </a:xfrm>
            <a:custGeom>
              <a:avLst/>
              <a:gdLst/>
              <a:ahLst/>
              <a:cxnLst/>
              <a:rect l="l" t="t" r="r" b="b"/>
              <a:pathLst>
                <a:path w="315341" h="376174">
                  <a:moveTo>
                    <a:pt x="52451" y="127"/>
                  </a:moveTo>
                  <a:cubicBezTo>
                    <a:pt x="49657" y="127"/>
                    <a:pt x="46609" y="254"/>
                    <a:pt x="43561" y="381"/>
                  </a:cubicBezTo>
                  <a:cubicBezTo>
                    <a:pt x="37592" y="1651"/>
                    <a:pt x="34290" y="3683"/>
                    <a:pt x="33655" y="6350"/>
                  </a:cubicBezTo>
                  <a:cubicBezTo>
                    <a:pt x="24511" y="39497"/>
                    <a:pt x="18542" y="67945"/>
                    <a:pt x="15748" y="91440"/>
                  </a:cubicBezTo>
                  <a:cubicBezTo>
                    <a:pt x="9525" y="135255"/>
                    <a:pt x="4572" y="211963"/>
                    <a:pt x="762" y="321310"/>
                  </a:cubicBezTo>
                  <a:cubicBezTo>
                    <a:pt x="0" y="337820"/>
                    <a:pt x="3937" y="351409"/>
                    <a:pt x="12700" y="361950"/>
                  </a:cubicBezTo>
                  <a:cubicBezTo>
                    <a:pt x="24638" y="371475"/>
                    <a:pt x="34798" y="376174"/>
                    <a:pt x="43053" y="376174"/>
                  </a:cubicBezTo>
                  <a:cubicBezTo>
                    <a:pt x="45085" y="376174"/>
                    <a:pt x="47117" y="375920"/>
                    <a:pt x="48895" y="375285"/>
                  </a:cubicBezTo>
                  <a:lnTo>
                    <a:pt x="50292" y="375031"/>
                  </a:lnTo>
                  <a:cubicBezTo>
                    <a:pt x="55880" y="374396"/>
                    <a:pt x="63119" y="370586"/>
                    <a:pt x="72136" y="363474"/>
                  </a:cubicBezTo>
                  <a:cubicBezTo>
                    <a:pt x="151892" y="294894"/>
                    <a:pt x="201930" y="253111"/>
                    <a:pt x="221996" y="238125"/>
                  </a:cubicBezTo>
                  <a:cubicBezTo>
                    <a:pt x="234823" y="229108"/>
                    <a:pt x="259588" y="213868"/>
                    <a:pt x="296545" y="192405"/>
                  </a:cubicBezTo>
                  <a:cubicBezTo>
                    <a:pt x="302641" y="188595"/>
                    <a:pt x="306451" y="185928"/>
                    <a:pt x="308102" y="184531"/>
                  </a:cubicBezTo>
                  <a:cubicBezTo>
                    <a:pt x="313309" y="180213"/>
                    <a:pt x="315341" y="176657"/>
                    <a:pt x="314071" y="173863"/>
                  </a:cubicBezTo>
                  <a:cubicBezTo>
                    <a:pt x="313944" y="170053"/>
                    <a:pt x="313055" y="165735"/>
                    <a:pt x="311404" y="160655"/>
                  </a:cubicBezTo>
                  <a:lnTo>
                    <a:pt x="295910" y="117856"/>
                  </a:lnTo>
                  <a:cubicBezTo>
                    <a:pt x="295148" y="114681"/>
                    <a:pt x="295275" y="112776"/>
                    <a:pt x="296418" y="112141"/>
                  </a:cubicBezTo>
                  <a:cubicBezTo>
                    <a:pt x="289941" y="112522"/>
                    <a:pt x="280289" y="115189"/>
                    <a:pt x="267335" y="120142"/>
                  </a:cubicBezTo>
                  <a:cubicBezTo>
                    <a:pt x="240030" y="130937"/>
                    <a:pt x="211201" y="147193"/>
                    <a:pt x="180848" y="169037"/>
                  </a:cubicBezTo>
                  <a:cubicBezTo>
                    <a:pt x="169672" y="176657"/>
                    <a:pt x="134620" y="208915"/>
                    <a:pt x="75565" y="265938"/>
                  </a:cubicBezTo>
                  <a:lnTo>
                    <a:pt x="94615" y="100457"/>
                  </a:lnTo>
                  <a:cubicBezTo>
                    <a:pt x="96901" y="75692"/>
                    <a:pt x="98298" y="50038"/>
                    <a:pt x="98806" y="23495"/>
                  </a:cubicBezTo>
                  <a:cubicBezTo>
                    <a:pt x="98806" y="20574"/>
                    <a:pt x="97917" y="17907"/>
                    <a:pt x="96139" y="15494"/>
                  </a:cubicBezTo>
                  <a:cubicBezTo>
                    <a:pt x="96012" y="13970"/>
                    <a:pt x="91821" y="10922"/>
                    <a:pt x="83693" y="6350"/>
                  </a:cubicBezTo>
                  <a:cubicBezTo>
                    <a:pt x="75438" y="2159"/>
                    <a:pt x="64897" y="0"/>
                    <a:pt x="52070" y="0"/>
                  </a:cubicBezTo>
                  <a:close/>
                </a:path>
              </a:pathLst>
            </a:custGeom>
            <a:solidFill>
              <a:srgbClr val="000000"/>
            </a:solidFill>
          </p:spPr>
        </p:sp>
      </p:grpSp>
      <p:sp>
        <p:nvSpPr>
          <p:cNvPr id="5" name="Freeform 5"/>
          <p:cNvSpPr/>
          <p:nvPr/>
        </p:nvSpPr>
        <p:spPr>
          <a:xfrm>
            <a:off x="13040173" y="-1807226"/>
            <a:ext cx="5243960" cy="3086100"/>
          </a:xfrm>
          <a:custGeom>
            <a:avLst/>
            <a:gdLst/>
            <a:ahLst/>
            <a:cxnLst/>
            <a:rect l="l" t="t" r="r" b="b"/>
            <a:pathLst>
              <a:path w="5243960" h="3086100">
                <a:moveTo>
                  <a:pt x="0" y="0"/>
                </a:moveTo>
                <a:lnTo>
                  <a:pt x="5243960" y="0"/>
                </a:lnTo>
                <a:lnTo>
                  <a:pt x="5243960" y="3086100"/>
                </a:lnTo>
                <a:lnTo>
                  <a:pt x="0" y="308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5162693" y="2423284"/>
            <a:ext cx="9084688" cy="6202356"/>
          </a:xfrm>
          <a:custGeom>
            <a:avLst/>
            <a:gdLst/>
            <a:ahLst/>
            <a:cxnLst/>
            <a:rect l="l" t="t" r="r" b="b"/>
            <a:pathLst>
              <a:path w="9084688" h="6202356">
                <a:moveTo>
                  <a:pt x="0" y="0"/>
                </a:moveTo>
                <a:lnTo>
                  <a:pt x="9084688" y="0"/>
                </a:lnTo>
                <a:lnTo>
                  <a:pt x="9084688" y="6202356"/>
                </a:lnTo>
                <a:lnTo>
                  <a:pt x="0" y="6202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295485" y="7629677"/>
            <a:ext cx="1666875" cy="2543175"/>
          </a:xfrm>
          <a:custGeom>
            <a:avLst/>
            <a:gdLst/>
            <a:ahLst/>
            <a:cxnLst/>
            <a:rect l="l" t="t" r="r" b="b"/>
            <a:pathLst>
              <a:path w="1666875" h="2543175">
                <a:moveTo>
                  <a:pt x="0" y="0"/>
                </a:moveTo>
                <a:lnTo>
                  <a:pt x="1666875" y="0"/>
                </a:lnTo>
                <a:lnTo>
                  <a:pt x="1666875" y="2543175"/>
                </a:lnTo>
                <a:lnTo>
                  <a:pt x="0" y="2543175"/>
                </a:lnTo>
                <a:lnTo>
                  <a:pt x="0" y="0"/>
                </a:lnTo>
                <a:close/>
              </a:path>
            </a:pathLst>
          </a:custGeom>
          <a:blipFill>
            <a:blip r:embed="rId6"/>
            <a:stretch>
              <a:fillRect/>
            </a:stretch>
          </a:blipFill>
        </p:spPr>
      </p:sp>
      <p:grpSp>
        <p:nvGrpSpPr>
          <p:cNvPr id="8" name="Group 8"/>
          <p:cNvGrpSpPr>
            <a:grpSpLocks noChangeAspect="1"/>
          </p:cNvGrpSpPr>
          <p:nvPr/>
        </p:nvGrpSpPr>
        <p:grpSpPr>
          <a:xfrm>
            <a:off x="295485" y="7629677"/>
            <a:ext cx="1664132" cy="2541984"/>
            <a:chOff x="0" y="0"/>
            <a:chExt cx="1664132" cy="2541994"/>
          </a:xfrm>
        </p:grpSpPr>
        <p:sp>
          <p:nvSpPr>
            <p:cNvPr id="9" name="Freeform 9"/>
            <p:cNvSpPr/>
            <p:nvPr/>
          </p:nvSpPr>
          <p:spPr>
            <a:xfrm>
              <a:off x="0" y="0"/>
              <a:ext cx="1664081" cy="2542032"/>
            </a:xfrm>
            <a:custGeom>
              <a:avLst/>
              <a:gdLst/>
              <a:ahLst/>
              <a:cxnLst/>
              <a:rect l="l" t="t" r="r" b="b"/>
              <a:pathLst>
                <a:path w="1664081" h="2542032">
                  <a:moveTo>
                    <a:pt x="0" y="2542032"/>
                  </a:moveTo>
                  <a:lnTo>
                    <a:pt x="1664081" y="2542032"/>
                  </a:lnTo>
                  <a:lnTo>
                    <a:pt x="1664081" y="0"/>
                  </a:lnTo>
                  <a:lnTo>
                    <a:pt x="0" y="0"/>
                  </a:lnTo>
                  <a:close/>
                </a:path>
              </a:pathLst>
            </a:custGeom>
            <a:solidFill>
              <a:srgbClr val="000000">
                <a:alpha val="0"/>
              </a:srgbClr>
            </a:solidFill>
          </p:spPr>
        </p:sp>
      </p:grpSp>
      <p:grpSp>
        <p:nvGrpSpPr>
          <p:cNvPr id="10" name="Group 10"/>
          <p:cNvGrpSpPr>
            <a:grpSpLocks noChangeAspect="1"/>
          </p:cNvGrpSpPr>
          <p:nvPr/>
        </p:nvGrpSpPr>
        <p:grpSpPr>
          <a:xfrm>
            <a:off x="4202144" y="5399380"/>
            <a:ext cx="1831677" cy="1025738"/>
            <a:chOff x="0" y="0"/>
            <a:chExt cx="1831683" cy="1025741"/>
          </a:xfrm>
        </p:grpSpPr>
        <p:sp>
          <p:nvSpPr>
            <p:cNvPr id="11" name="Freeform 11"/>
            <p:cNvSpPr/>
            <p:nvPr/>
          </p:nvSpPr>
          <p:spPr>
            <a:xfrm>
              <a:off x="0" y="0"/>
              <a:ext cx="1831721" cy="1025779"/>
            </a:xfrm>
            <a:custGeom>
              <a:avLst/>
              <a:gdLst/>
              <a:ahLst/>
              <a:cxnLst/>
              <a:rect l="l" t="t" r="r" b="b"/>
              <a:pathLst>
                <a:path w="1831721" h="1025779">
                  <a:moveTo>
                    <a:pt x="0" y="1025779"/>
                  </a:moveTo>
                  <a:lnTo>
                    <a:pt x="1831721" y="1025779"/>
                  </a:lnTo>
                  <a:lnTo>
                    <a:pt x="1831721" y="0"/>
                  </a:lnTo>
                  <a:lnTo>
                    <a:pt x="0" y="0"/>
                  </a:lnTo>
                  <a:close/>
                </a:path>
              </a:pathLst>
            </a:custGeom>
            <a:solidFill>
              <a:srgbClr val="000000">
                <a:alpha val="0"/>
              </a:srgbClr>
            </a:solidFill>
          </p:spPr>
        </p:sp>
      </p:grpSp>
      <p:grpSp>
        <p:nvGrpSpPr>
          <p:cNvPr id="12" name="Group 12"/>
          <p:cNvGrpSpPr>
            <a:grpSpLocks noChangeAspect="1"/>
          </p:cNvGrpSpPr>
          <p:nvPr/>
        </p:nvGrpSpPr>
        <p:grpSpPr>
          <a:xfrm>
            <a:off x="5159959" y="2178444"/>
            <a:ext cx="9222657" cy="6535074"/>
            <a:chOff x="0" y="0"/>
            <a:chExt cx="9222651" cy="6535077"/>
          </a:xfrm>
        </p:grpSpPr>
        <p:sp>
          <p:nvSpPr>
            <p:cNvPr id="13" name="Freeform 13"/>
            <p:cNvSpPr/>
            <p:nvPr/>
          </p:nvSpPr>
          <p:spPr>
            <a:xfrm>
              <a:off x="3184271" y="63500"/>
              <a:ext cx="1599438" cy="1527302"/>
            </a:xfrm>
            <a:custGeom>
              <a:avLst/>
              <a:gdLst/>
              <a:ahLst/>
              <a:cxnLst/>
              <a:rect l="l" t="t" r="r" b="b"/>
              <a:pathLst>
                <a:path w="1599438" h="1527302">
                  <a:moveTo>
                    <a:pt x="0" y="1527302"/>
                  </a:moveTo>
                  <a:lnTo>
                    <a:pt x="1599438" y="1527302"/>
                  </a:lnTo>
                  <a:lnTo>
                    <a:pt x="1599438" y="0"/>
                  </a:lnTo>
                  <a:lnTo>
                    <a:pt x="0" y="0"/>
                  </a:lnTo>
                  <a:close/>
                </a:path>
              </a:pathLst>
            </a:custGeom>
            <a:solidFill>
              <a:srgbClr val="000000">
                <a:alpha val="0"/>
              </a:srgbClr>
            </a:solidFill>
          </p:spPr>
        </p:sp>
        <p:sp>
          <p:nvSpPr>
            <p:cNvPr id="14" name="Freeform 14"/>
            <p:cNvSpPr/>
            <p:nvPr/>
          </p:nvSpPr>
          <p:spPr>
            <a:xfrm>
              <a:off x="1369568" y="1282192"/>
              <a:ext cx="6341237" cy="4049522"/>
            </a:xfrm>
            <a:custGeom>
              <a:avLst/>
              <a:gdLst/>
              <a:ahLst/>
              <a:cxnLst/>
              <a:rect l="l" t="t" r="r" b="b"/>
              <a:pathLst>
                <a:path w="6341237" h="4049522">
                  <a:moveTo>
                    <a:pt x="0" y="4049522"/>
                  </a:moveTo>
                  <a:lnTo>
                    <a:pt x="6341237" y="4049522"/>
                  </a:lnTo>
                  <a:lnTo>
                    <a:pt x="6341237" y="0"/>
                  </a:lnTo>
                  <a:lnTo>
                    <a:pt x="0" y="0"/>
                  </a:lnTo>
                  <a:close/>
                </a:path>
              </a:pathLst>
            </a:custGeom>
            <a:solidFill>
              <a:srgbClr val="000000">
                <a:alpha val="0"/>
              </a:srgbClr>
            </a:solidFill>
          </p:spPr>
        </p:sp>
        <p:sp>
          <p:nvSpPr>
            <p:cNvPr id="15" name="Freeform 15"/>
            <p:cNvSpPr/>
            <p:nvPr/>
          </p:nvSpPr>
          <p:spPr>
            <a:xfrm>
              <a:off x="63500" y="1394079"/>
              <a:ext cx="1729867" cy="1068070"/>
            </a:xfrm>
            <a:custGeom>
              <a:avLst/>
              <a:gdLst/>
              <a:ahLst/>
              <a:cxnLst/>
              <a:rect l="l" t="t" r="r" b="b"/>
              <a:pathLst>
                <a:path w="1729867" h="1068070">
                  <a:moveTo>
                    <a:pt x="0" y="1068070"/>
                  </a:moveTo>
                  <a:lnTo>
                    <a:pt x="1729867" y="1068070"/>
                  </a:lnTo>
                  <a:lnTo>
                    <a:pt x="1729867" y="0"/>
                  </a:lnTo>
                  <a:lnTo>
                    <a:pt x="0" y="0"/>
                  </a:lnTo>
                  <a:close/>
                </a:path>
              </a:pathLst>
            </a:custGeom>
            <a:solidFill>
              <a:srgbClr val="000000">
                <a:alpha val="0"/>
              </a:srgbClr>
            </a:solidFill>
          </p:spPr>
        </p:sp>
        <p:sp>
          <p:nvSpPr>
            <p:cNvPr id="16" name="Freeform 16"/>
            <p:cNvSpPr/>
            <p:nvPr/>
          </p:nvSpPr>
          <p:spPr>
            <a:xfrm>
              <a:off x="7095998" y="1590802"/>
              <a:ext cx="1568450" cy="593598"/>
            </a:xfrm>
            <a:custGeom>
              <a:avLst/>
              <a:gdLst/>
              <a:ahLst/>
              <a:cxnLst/>
              <a:rect l="l" t="t" r="r" b="b"/>
              <a:pathLst>
                <a:path w="1568450" h="593598">
                  <a:moveTo>
                    <a:pt x="0" y="593598"/>
                  </a:moveTo>
                  <a:lnTo>
                    <a:pt x="1568450" y="593598"/>
                  </a:lnTo>
                  <a:lnTo>
                    <a:pt x="1568450" y="0"/>
                  </a:lnTo>
                  <a:lnTo>
                    <a:pt x="0" y="0"/>
                  </a:lnTo>
                  <a:close/>
                </a:path>
              </a:pathLst>
            </a:custGeom>
            <a:solidFill>
              <a:srgbClr val="000000">
                <a:alpha val="0"/>
              </a:srgbClr>
            </a:solidFill>
          </p:spPr>
        </p:sp>
        <p:sp>
          <p:nvSpPr>
            <p:cNvPr id="17" name="Freeform 17"/>
            <p:cNvSpPr/>
            <p:nvPr/>
          </p:nvSpPr>
          <p:spPr>
            <a:xfrm>
              <a:off x="7391654" y="3306953"/>
              <a:ext cx="1767459" cy="950722"/>
            </a:xfrm>
            <a:custGeom>
              <a:avLst/>
              <a:gdLst/>
              <a:ahLst/>
              <a:cxnLst/>
              <a:rect l="l" t="t" r="r" b="b"/>
              <a:pathLst>
                <a:path w="1767459" h="950722">
                  <a:moveTo>
                    <a:pt x="0" y="950722"/>
                  </a:moveTo>
                  <a:lnTo>
                    <a:pt x="1767459" y="950722"/>
                  </a:lnTo>
                  <a:lnTo>
                    <a:pt x="1767459" y="0"/>
                  </a:lnTo>
                  <a:lnTo>
                    <a:pt x="0" y="0"/>
                  </a:lnTo>
                  <a:close/>
                </a:path>
              </a:pathLst>
            </a:custGeom>
            <a:solidFill>
              <a:srgbClr val="000000">
                <a:alpha val="0"/>
              </a:srgbClr>
            </a:solidFill>
          </p:spPr>
        </p:sp>
        <p:sp>
          <p:nvSpPr>
            <p:cNvPr id="18" name="Freeform 18"/>
            <p:cNvSpPr/>
            <p:nvPr/>
          </p:nvSpPr>
          <p:spPr>
            <a:xfrm>
              <a:off x="6431153" y="4814951"/>
              <a:ext cx="1596644" cy="1596644"/>
            </a:xfrm>
            <a:custGeom>
              <a:avLst/>
              <a:gdLst/>
              <a:ahLst/>
              <a:cxnLst/>
              <a:rect l="l" t="t" r="r" b="b"/>
              <a:pathLst>
                <a:path w="1596644" h="1596644">
                  <a:moveTo>
                    <a:pt x="0" y="1596644"/>
                  </a:moveTo>
                  <a:lnTo>
                    <a:pt x="1596644" y="1596644"/>
                  </a:lnTo>
                  <a:lnTo>
                    <a:pt x="1596644" y="0"/>
                  </a:lnTo>
                  <a:lnTo>
                    <a:pt x="0" y="0"/>
                  </a:lnTo>
                  <a:close/>
                </a:path>
              </a:pathLst>
            </a:custGeom>
            <a:solidFill>
              <a:srgbClr val="000000">
                <a:alpha val="0"/>
              </a:srgbClr>
            </a:solidFill>
          </p:spPr>
        </p:sp>
        <p:sp>
          <p:nvSpPr>
            <p:cNvPr id="19" name="Freeform 19"/>
            <p:cNvSpPr/>
            <p:nvPr/>
          </p:nvSpPr>
          <p:spPr>
            <a:xfrm>
              <a:off x="1497584" y="5023358"/>
              <a:ext cx="1495552" cy="1448181"/>
            </a:xfrm>
            <a:custGeom>
              <a:avLst/>
              <a:gdLst/>
              <a:ahLst/>
              <a:cxnLst/>
              <a:rect l="l" t="t" r="r" b="b"/>
              <a:pathLst>
                <a:path w="1495552" h="1448181">
                  <a:moveTo>
                    <a:pt x="0" y="1448181"/>
                  </a:moveTo>
                  <a:lnTo>
                    <a:pt x="1495552" y="1448181"/>
                  </a:lnTo>
                  <a:lnTo>
                    <a:pt x="1495552" y="0"/>
                  </a:lnTo>
                  <a:lnTo>
                    <a:pt x="0" y="0"/>
                  </a:lnTo>
                  <a:close/>
                </a:path>
              </a:pathLst>
            </a:custGeom>
            <a:solidFill>
              <a:srgbClr val="000000">
                <a:alpha val="0"/>
              </a:srgbClr>
            </a:solidFill>
          </p:spPr>
        </p:sp>
      </p:grpSp>
      <p:grpSp>
        <p:nvGrpSpPr>
          <p:cNvPr id="20" name="Group 20"/>
          <p:cNvGrpSpPr>
            <a:grpSpLocks noChangeAspect="1"/>
          </p:cNvGrpSpPr>
          <p:nvPr/>
        </p:nvGrpSpPr>
        <p:grpSpPr>
          <a:xfrm>
            <a:off x="13040173" y="0"/>
            <a:ext cx="5247827" cy="1278874"/>
            <a:chOff x="0" y="0"/>
            <a:chExt cx="5247830" cy="1278877"/>
          </a:xfrm>
        </p:grpSpPr>
        <p:sp>
          <p:nvSpPr>
            <p:cNvPr id="21" name="Freeform 21"/>
            <p:cNvSpPr/>
            <p:nvPr/>
          </p:nvSpPr>
          <p:spPr>
            <a:xfrm>
              <a:off x="0" y="0"/>
              <a:ext cx="5247767" cy="1278890"/>
            </a:xfrm>
            <a:custGeom>
              <a:avLst/>
              <a:gdLst/>
              <a:ahLst/>
              <a:cxnLst/>
              <a:rect l="l" t="t" r="r" b="b"/>
              <a:pathLst>
                <a:path w="5247767" h="1278890">
                  <a:moveTo>
                    <a:pt x="0" y="0"/>
                  </a:moveTo>
                  <a:lnTo>
                    <a:pt x="0" y="1278890"/>
                  </a:lnTo>
                  <a:lnTo>
                    <a:pt x="5247767" y="1278890"/>
                  </a:lnTo>
                  <a:lnTo>
                    <a:pt x="5247767" y="0"/>
                  </a:lnTo>
                  <a:close/>
                </a:path>
              </a:pathLst>
            </a:custGeom>
            <a:solidFill>
              <a:srgbClr val="000000">
                <a:alpha val="0"/>
              </a:srgbClr>
            </a:solidFill>
          </p:spPr>
        </p:sp>
      </p:grpSp>
      <p:sp>
        <p:nvSpPr>
          <p:cNvPr id="22" name="TextBox 22"/>
          <p:cNvSpPr txBox="1"/>
          <p:nvPr/>
        </p:nvSpPr>
        <p:spPr>
          <a:xfrm>
            <a:off x="1455972" y="3037322"/>
            <a:ext cx="3613156" cy="1359951"/>
          </a:xfrm>
          <a:prstGeom prst="rect">
            <a:avLst/>
          </a:prstGeom>
        </p:spPr>
        <p:txBody>
          <a:bodyPr lIns="0" tIns="0" rIns="0" bIns="0" rtlCol="0" anchor="t">
            <a:spAutoFit/>
          </a:bodyPr>
          <a:lstStyle/>
          <a:p>
            <a:pPr algn="ctr">
              <a:lnSpc>
                <a:spcPts val="5401"/>
              </a:lnSpc>
            </a:pPr>
            <a:r>
              <a:rPr lang="en-US" sz="3900">
                <a:solidFill>
                  <a:srgbClr val="000000"/>
                </a:solidFill>
                <a:latin typeface="Freckle Face"/>
                <a:ea typeface="Freckle Face"/>
                <a:cs typeface="Freckle Face"/>
                <a:sym typeface="Freckle Face"/>
              </a:rPr>
              <a:t>Psichikos teorija (Theory of mind) </a:t>
            </a:r>
          </a:p>
        </p:txBody>
      </p:sp>
      <p:sp>
        <p:nvSpPr>
          <p:cNvPr id="23" name="TextBox 23"/>
          <p:cNvSpPr txBox="1"/>
          <p:nvPr/>
        </p:nvSpPr>
        <p:spPr>
          <a:xfrm>
            <a:off x="1009374" y="6462798"/>
            <a:ext cx="4524156" cy="674151"/>
          </a:xfrm>
          <a:prstGeom prst="rect">
            <a:avLst/>
          </a:prstGeom>
        </p:spPr>
        <p:txBody>
          <a:bodyPr lIns="0" tIns="0" rIns="0" bIns="0" rtlCol="0" anchor="t">
            <a:spAutoFit/>
          </a:bodyPr>
          <a:lstStyle/>
          <a:p>
            <a:pPr algn="l">
              <a:lnSpc>
                <a:spcPts val="5459"/>
              </a:lnSpc>
            </a:pPr>
            <a:r>
              <a:rPr lang="en-US" sz="3900">
                <a:solidFill>
                  <a:srgbClr val="000000"/>
                </a:solidFill>
                <a:latin typeface="Freckle Face"/>
                <a:ea typeface="Freckle Face"/>
                <a:cs typeface="Freckle Face"/>
                <a:sym typeface="Freckle Face"/>
              </a:rPr>
              <a:t>Reggio Emilia sistema</a:t>
            </a:r>
          </a:p>
        </p:txBody>
      </p:sp>
      <p:sp>
        <p:nvSpPr>
          <p:cNvPr id="24" name="TextBox 24"/>
          <p:cNvSpPr txBox="1"/>
          <p:nvPr/>
        </p:nvSpPr>
        <p:spPr>
          <a:xfrm>
            <a:off x="3853282" y="8260975"/>
            <a:ext cx="5235645" cy="674151"/>
          </a:xfrm>
          <a:prstGeom prst="rect">
            <a:avLst/>
          </a:prstGeom>
        </p:spPr>
        <p:txBody>
          <a:bodyPr lIns="0" tIns="0" rIns="0" bIns="0" rtlCol="0" anchor="t">
            <a:spAutoFit/>
          </a:bodyPr>
          <a:lstStyle/>
          <a:p>
            <a:pPr algn="l">
              <a:lnSpc>
                <a:spcPts val="5459"/>
              </a:lnSpc>
            </a:pPr>
            <a:r>
              <a:rPr lang="en-US" sz="3900">
                <a:solidFill>
                  <a:srgbClr val="000000"/>
                </a:solidFill>
                <a:latin typeface="Freckle Face"/>
                <a:ea typeface="Freckle Face"/>
                <a:cs typeface="Freckle Face"/>
                <a:sym typeface="Freckle Face"/>
              </a:rPr>
              <a:t>Neuroedukacija vaikams </a:t>
            </a:r>
          </a:p>
        </p:txBody>
      </p:sp>
      <p:sp>
        <p:nvSpPr>
          <p:cNvPr id="25" name="TextBox 25"/>
          <p:cNvSpPr txBox="1"/>
          <p:nvPr/>
        </p:nvSpPr>
        <p:spPr>
          <a:xfrm>
            <a:off x="9828752" y="1821932"/>
            <a:ext cx="7455037" cy="1359951"/>
          </a:xfrm>
          <a:prstGeom prst="rect">
            <a:avLst/>
          </a:prstGeom>
        </p:spPr>
        <p:txBody>
          <a:bodyPr lIns="0" tIns="0" rIns="0" bIns="0" rtlCol="0" anchor="t">
            <a:spAutoFit/>
          </a:bodyPr>
          <a:lstStyle/>
          <a:p>
            <a:pPr algn="ctr">
              <a:lnSpc>
                <a:spcPts val="5401"/>
              </a:lnSpc>
            </a:pPr>
            <a:r>
              <a:rPr lang="en-US" sz="3900">
                <a:solidFill>
                  <a:srgbClr val="000000"/>
                </a:solidFill>
                <a:latin typeface="Freckle Face"/>
                <a:ea typeface="Freckle Face"/>
                <a:cs typeface="Freckle Face"/>
                <a:sym typeface="Freckle Face"/>
              </a:rPr>
              <a:t>Ugdymo kontekstai (įtraukiantys, UDM, žaismės ir kiti) </a:t>
            </a:r>
          </a:p>
        </p:txBody>
      </p:sp>
      <p:sp>
        <p:nvSpPr>
          <p:cNvPr id="26" name="TextBox 26"/>
          <p:cNvSpPr txBox="1"/>
          <p:nvPr/>
        </p:nvSpPr>
        <p:spPr>
          <a:xfrm>
            <a:off x="12747908" y="3707654"/>
            <a:ext cx="5342220" cy="1769526"/>
          </a:xfrm>
          <a:prstGeom prst="rect">
            <a:avLst/>
          </a:prstGeom>
        </p:spPr>
        <p:txBody>
          <a:bodyPr lIns="0" tIns="0" rIns="0" bIns="0" rtlCol="0" anchor="t">
            <a:spAutoFit/>
          </a:bodyPr>
          <a:lstStyle/>
          <a:p>
            <a:pPr algn="ctr">
              <a:lnSpc>
                <a:spcPts val="9750"/>
              </a:lnSpc>
            </a:pPr>
            <a:r>
              <a:rPr lang="en-US" sz="3900">
                <a:solidFill>
                  <a:srgbClr val="000000"/>
                </a:solidFill>
                <a:latin typeface="Freckle Face"/>
                <a:ea typeface="Freckle Face"/>
                <a:cs typeface="Freckle Face"/>
                <a:sym typeface="Freckle Face"/>
              </a:rPr>
              <a:t>Dėmesingo įsisąmoninimo </a:t>
            </a:r>
          </a:p>
          <a:p>
            <a:pPr algn="ctr">
              <a:lnSpc>
                <a:spcPts val="1950"/>
              </a:lnSpc>
            </a:pPr>
            <a:r>
              <a:rPr lang="en-US" sz="3900">
                <a:solidFill>
                  <a:srgbClr val="000000"/>
                </a:solidFill>
                <a:latin typeface="Freckle Face"/>
                <a:ea typeface="Freckle Face"/>
                <a:cs typeface="Freckle Face"/>
                <a:sym typeface="Freckle Face"/>
              </a:rPr>
              <a:t>praktikos</a:t>
            </a:r>
          </a:p>
        </p:txBody>
      </p:sp>
      <p:sp>
        <p:nvSpPr>
          <p:cNvPr id="27" name="TextBox 27"/>
          <p:cNvSpPr txBox="1"/>
          <p:nvPr/>
        </p:nvSpPr>
        <p:spPr>
          <a:xfrm>
            <a:off x="13573744" y="5851884"/>
            <a:ext cx="4464787" cy="1769526"/>
          </a:xfrm>
          <a:prstGeom prst="rect">
            <a:avLst/>
          </a:prstGeom>
        </p:spPr>
        <p:txBody>
          <a:bodyPr lIns="0" tIns="0" rIns="0" bIns="0" rtlCol="0" anchor="t">
            <a:spAutoFit/>
          </a:bodyPr>
          <a:lstStyle/>
          <a:p>
            <a:pPr algn="ctr">
              <a:lnSpc>
                <a:spcPts val="9750"/>
              </a:lnSpc>
            </a:pPr>
            <a:r>
              <a:rPr lang="en-US" sz="3900">
                <a:solidFill>
                  <a:srgbClr val="000000"/>
                </a:solidFill>
                <a:latin typeface="Freckle Face"/>
                <a:ea typeface="Freckle Face"/>
                <a:cs typeface="Freckle Face"/>
                <a:sym typeface="Freckle Face"/>
              </a:rPr>
              <a:t>Universalaus dizaino </a:t>
            </a:r>
          </a:p>
          <a:p>
            <a:pPr algn="ctr">
              <a:lnSpc>
                <a:spcPts val="1950"/>
              </a:lnSpc>
            </a:pPr>
            <a:r>
              <a:rPr lang="en-US" sz="3900">
                <a:solidFill>
                  <a:srgbClr val="000000"/>
                </a:solidFill>
                <a:latin typeface="Freckle Face"/>
                <a:ea typeface="Freckle Face"/>
                <a:cs typeface="Freckle Face"/>
                <a:sym typeface="Freckle Face"/>
              </a:rPr>
              <a:t>mokymuisi prieiga</a:t>
            </a:r>
          </a:p>
        </p:txBody>
      </p:sp>
      <p:sp>
        <p:nvSpPr>
          <p:cNvPr id="28" name="TextBox 28"/>
          <p:cNvSpPr txBox="1"/>
          <p:nvPr/>
        </p:nvSpPr>
        <p:spPr>
          <a:xfrm>
            <a:off x="10392966" y="7899473"/>
            <a:ext cx="7000113" cy="1083726"/>
          </a:xfrm>
          <a:prstGeom prst="rect">
            <a:avLst/>
          </a:prstGeom>
        </p:spPr>
        <p:txBody>
          <a:bodyPr lIns="0" tIns="0" rIns="0" bIns="0" rtlCol="0" anchor="t">
            <a:spAutoFit/>
          </a:bodyPr>
          <a:lstStyle/>
          <a:p>
            <a:pPr algn="l">
              <a:lnSpc>
                <a:spcPts val="9750"/>
              </a:lnSpc>
            </a:pPr>
            <a:r>
              <a:rPr lang="en-US" sz="3900">
                <a:solidFill>
                  <a:srgbClr val="000000"/>
                </a:solidFill>
                <a:latin typeface="Freckle Face"/>
                <a:ea typeface="Freckle Face"/>
                <a:cs typeface="Freckle Face"/>
                <a:sym typeface="Freckle Face"/>
              </a:rPr>
              <a:t>Į vaiką orientuota ugdymo teorija</a:t>
            </a:r>
          </a:p>
        </p:txBody>
      </p:sp>
      <p:sp>
        <p:nvSpPr>
          <p:cNvPr id="29" name="TextBox 29"/>
          <p:cNvSpPr txBox="1"/>
          <p:nvPr/>
        </p:nvSpPr>
        <p:spPr>
          <a:xfrm>
            <a:off x="295485" y="287512"/>
            <a:ext cx="10881512" cy="1816408"/>
          </a:xfrm>
          <a:prstGeom prst="rect">
            <a:avLst/>
          </a:prstGeom>
        </p:spPr>
        <p:txBody>
          <a:bodyPr lIns="0" tIns="0" rIns="0" bIns="0" rtlCol="0" anchor="t">
            <a:spAutoFit/>
          </a:bodyPr>
          <a:lstStyle/>
          <a:p>
            <a:pPr algn="l">
              <a:lnSpc>
                <a:spcPts val="7274"/>
              </a:lnSpc>
            </a:pPr>
            <a:r>
              <a:rPr lang="en-US" sz="5199">
                <a:solidFill>
                  <a:srgbClr val="E45F2A"/>
                </a:solidFill>
                <a:latin typeface="Freckle Face"/>
                <a:ea typeface="Freckle Face"/>
                <a:cs typeface="Freckle Face"/>
                <a:sym typeface="Freckle Face"/>
              </a:rPr>
              <a:t>Programa buvo kuriama remiantis šiuolaikinėmis teorijomis ir praktikomis</a:t>
            </a:r>
          </a:p>
        </p:txBody>
      </p:sp>
      <p:sp>
        <p:nvSpPr>
          <p:cNvPr id="30" name="TextBox 30"/>
          <p:cNvSpPr txBox="1"/>
          <p:nvPr/>
        </p:nvSpPr>
        <p:spPr>
          <a:xfrm>
            <a:off x="7723318" y="4559160"/>
            <a:ext cx="4230700" cy="1375115"/>
          </a:xfrm>
          <a:prstGeom prst="rect">
            <a:avLst/>
          </a:prstGeom>
        </p:spPr>
        <p:txBody>
          <a:bodyPr lIns="0" tIns="0" rIns="0" bIns="0" rtlCol="0" anchor="t">
            <a:spAutoFit/>
          </a:bodyPr>
          <a:lstStyle/>
          <a:p>
            <a:pPr algn="ctr">
              <a:lnSpc>
                <a:spcPts val="5476"/>
              </a:lnSpc>
            </a:pPr>
            <a:r>
              <a:rPr lang="en-US" sz="3936">
                <a:solidFill>
                  <a:srgbClr val="E45F2A"/>
                </a:solidFill>
                <a:latin typeface="Freckle Face"/>
                <a:ea typeface="Freckle Face"/>
                <a:cs typeface="Freckle Face"/>
                <a:sym typeface="Freckle Face"/>
              </a:rPr>
              <a:t>Pažangios praktikos ir teorijos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6638" y="-1945319"/>
            <a:ext cx="5665889" cy="3086100"/>
          </a:xfrm>
          <a:custGeom>
            <a:avLst/>
            <a:gdLst/>
            <a:ahLst/>
            <a:cxnLst/>
            <a:rect l="l" t="t" r="r" b="b"/>
            <a:pathLst>
              <a:path w="5665889" h="3086100">
                <a:moveTo>
                  <a:pt x="0" y="0"/>
                </a:moveTo>
                <a:lnTo>
                  <a:pt x="5665890" y="0"/>
                </a:lnTo>
                <a:lnTo>
                  <a:pt x="5665890" y="3086100"/>
                </a:lnTo>
                <a:lnTo>
                  <a:pt x="0" y="308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769910" y="2628071"/>
            <a:ext cx="9151106" cy="5554437"/>
          </a:xfrm>
          <a:custGeom>
            <a:avLst/>
            <a:gdLst/>
            <a:ahLst/>
            <a:cxnLst/>
            <a:rect l="l" t="t" r="r" b="b"/>
            <a:pathLst>
              <a:path w="9151106" h="5554437">
                <a:moveTo>
                  <a:pt x="0" y="0"/>
                </a:moveTo>
                <a:lnTo>
                  <a:pt x="9151106" y="0"/>
                </a:lnTo>
                <a:lnTo>
                  <a:pt x="9151106" y="5554437"/>
                </a:lnTo>
                <a:lnTo>
                  <a:pt x="0" y="55544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11001" y="6207414"/>
            <a:ext cx="3238500" cy="3828450"/>
          </a:xfrm>
          <a:custGeom>
            <a:avLst/>
            <a:gdLst/>
            <a:ahLst/>
            <a:cxnLst/>
            <a:rect l="l" t="t" r="r" b="b"/>
            <a:pathLst>
              <a:path w="3238500" h="3828450">
                <a:moveTo>
                  <a:pt x="0" y="0"/>
                </a:moveTo>
                <a:lnTo>
                  <a:pt x="3238500" y="0"/>
                </a:lnTo>
                <a:lnTo>
                  <a:pt x="3238500" y="3828450"/>
                </a:lnTo>
                <a:lnTo>
                  <a:pt x="0" y="3828450"/>
                </a:lnTo>
                <a:lnTo>
                  <a:pt x="0" y="0"/>
                </a:lnTo>
                <a:close/>
              </a:path>
            </a:pathLst>
          </a:custGeom>
          <a:blipFill>
            <a:blip r:embed="rId6"/>
            <a:stretch>
              <a:fillRect t="-35842"/>
            </a:stretch>
          </a:blipFill>
        </p:spPr>
      </p:sp>
      <p:grpSp>
        <p:nvGrpSpPr>
          <p:cNvPr id="5" name="Group 5"/>
          <p:cNvGrpSpPr>
            <a:grpSpLocks noChangeAspect="1"/>
          </p:cNvGrpSpPr>
          <p:nvPr/>
        </p:nvGrpSpPr>
        <p:grpSpPr>
          <a:xfrm>
            <a:off x="311001" y="6207414"/>
            <a:ext cx="3241815" cy="3831050"/>
            <a:chOff x="0" y="0"/>
            <a:chExt cx="3241815" cy="3831044"/>
          </a:xfrm>
        </p:grpSpPr>
        <p:sp>
          <p:nvSpPr>
            <p:cNvPr id="6" name="Freeform 6"/>
            <p:cNvSpPr/>
            <p:nvPr/>
          </p:nvSpPr>
          <p:spPr>
            <a:xfrm>
              <a:off x="0" y="0"/>
              <a:ext cx="3241802" cy="3831082"/>
            </a:xfrm>
            <a:custGeom>
              <a:avLst/>
              <a:gdLst/>
              <a:ahLst/>
              <a:cxnLst/>
              <a:rect l="l" t="t" r="r" b="b"/>
              <a:pathLst>
                <a:path w="3241802" h="3831082">
                  <a:moveTo>
                    <a:pt x="0" y="3831082"/>
                  </a:moveTo>
                  <a:lnTo>
                    <a:pt x="3241802" y="3831082"/>
                  </a:lnTo>
                  <a:lnTo>
                    <a:pt x="3241802" y="0"/>
                  </a:lnTo>
                  <a:lnTo>
                    <a:pt x="0" y="0"/>
                  </a:lnTo>
                  <a:close/>
                </a:path>
              </a:pathLst>
            </a:custGeom>
            <a:solidFill>
              <a:srgbClr val="000000">
                <a:alpha val="0"/>
              </a:srgbClr>
            </a:solidFill>
          </p:spPr>
        </p:sp>
      </p:grpSp>
      <p:grpSp>
        <p:nvGrpSpPr>
          <p:cNvPr id="7" name="Group 7"/>
          <p:cNvGrpSpPr>
            <a:grpSpLocks noChangeAspect="1"/>
          </p:cNvGrpSpPr>
          <p:nvPr/>
        </p:nvGrpSpPr>
        <p:grpSpPr>
          <a:xfrm>
            <a:off x="0" y="0"/>
            <a:ext cx="5293195" cy="1140781"/>
            <a:chOff x="0" y="0"/>
            <a:chExt cx="5293195" cy="1140778"/>
          </a:xfrm>
        </p:grpSpPr>
        <p:sp>
          <p:nvSpPr>
            <p:cNvPr id="8" name="Freeform 8"/>
            <p:cNvSpPr/>
            <p:nvPr/>
          </p:nvSpPr>
          <p:spPr>
            <a:xfrm>
              <a:off x="0" y="0"/>
              <a:ext cx="5293233" cy="1140841"/>
            </a:xfrm>
            <a:custGeom>
              <a:avLst/>
              <a:gdLst/>
              <a:ahLst/>
              <a:cxnLst/>
              <a:rect l="l" t="t" r="r" b="b"/>
              <a:pathLst>
                <a:path w="5293233" h="1140841">
                  <a:moveTo>
                    <a:pt x="0" y="0"/>
                  </a:moveTo>
                  <a:lnTo>
                    <a:pt x="0" y="1140841"/>
                  </a:lnTo>
                  <a:lnTo>
                    <a:pt x="5293233" y="1140841"/>
                  </a:lnTo>
                  <a:lnTo>
                    <a:pt x="5293233" y="0"/>
                  </a:lnTo>
                  <a:close/>
                </a:path>
              </a:pathLst>
            </a:custGeom>
            <a:solidFill>
              <a:srgbClr val="000000">
                <a:alpha val="0"/>
              </a:srgbClr>
            </a:solidFill>
          </p:spPr>
        </p:sp>
      </p:grpSp>
      <p:grpSp>
        <p:nvGrpSpPr>
          <p:cNvPr id="9" name="Group 9"/>
          <p:cNvGrpSpPr>
            <a:grpSpLocks noChangeAspect="1"/>
          </p:cNvGrpSpPr>
          <p:nvPr/>
        </p:nvGrpSpPr>
        <p:grpSpPr>
          <a:xfrm>
            <a:off x="4616063" y="2405358"/>
            <a:ext cx="9412472" cy="6040936"/>
            <a:chOff x="0" y="0"/>
            <a:chExt cx="9412478" cy="6040933"/>
          </a:xfrm>
        </p:grpSpPr>
        <p:sp>
          <p:nvSpPr>
            <p:cNvPr id="10" name="Freeform 10"/>
            <p:cNvSpPr/>
            <p:nvPr/>
          </p:nvSpPr>
          <p:spPr>
            <a:xfrm>
              <a:off x="6808598" y="4171188"/>
              <a:ext cx="1113918" cy="1780921"/>
            </a:xfrm>
            <a:custGeom>
              <a:avLst/>
              <a:gdLst/>
              <a:ahLst/>
              <a:cxnLst/>
              <a:rect l="l" t="t" r="r" b="b"/>
              <a:pathLst>
                <a:path w="1113918" h="1780921">
                  <a:moveTo>
                    <a:pt x="961008" y="981075"/>
                  </a:moveTo>
                  <a:cubicBezTo>
                    <a:pt x="966342" y="981075"/>
                    <a:pt x="971677" y="981583"/>
                    <a:pt x="977010" y="982599"/>
                  </a:cubicBezTo>
                  <a:cubicBezTo>
                    <a:pt x="990600" y="985139"/>
                    <a:pt x="1004189" y="991108"/>
                    <a:pt x="1017778" y="1000379"/>
                  </a:cubicBezTo>
                  <a:lnTo>
                    <a:pt x="1017778" y="1000379"/>
                  </a:lnTo>
                  <a:cubicBezTo>
                    <a:pt x="1053846" y="1064387"/>
                    <a:pt x="1034288" y="1124458"/>
                    <a:pt x="958850" y="1180465"/>
                  </a:cubicBezTo>
                  <a:lnTo>
                    <a:pt x="958850" y="1180465"/>
                  </a:lnTo>
                  <a:cubicBezTo>
                    <a:pt x="927227" y="1202055"/>
                    <a:pt x="892809" y="1217803"/>
                    <a:pt x="855471" y="1227709"/>
                  </a:cubicBezTo>
                  <a:lnTo>
                    <a:pt x="855471" y="1227709"/>
                  </a:lnTo>
                  <a:cubicBezTo>
                    <a:pt x="850772" y="1205611"/>
                    <a:pt x="847852" y="1184656"/>
                    <a:pt x="846454" y="1164971"/>
                  </a:cubicBezTo>
                  <a:cubicBezTo>
                    <a:pt x="846454" y="1164844"/>
                    <a:pt x="846454" y="1164717"/>
                    <a:pt x="846454" y="1164590"/>
                  </a:cubicBezTo>
                  <a:cubicBezTo>
                    <a:pt x="840104" y="1096264"/>
                    <a:pt x="855725" y="1044067"/>
                    <a:pt x="893317" y="1008126"/>
                  </a:cubicBezTo>
                  <a:lnTo>
                    <a:pt x="893317" y="1008126"/>
                  </a:lnTo>
                  <a:cubicBezTo>
                    <a:pt x="916050" y="989965"/>
                    <a:pt x="938529" y="980948"/>
                    <a:pt x="961008" y="980948"/>
                  </a:cubicBezTo>
                  <a:close/>
                  <a:moveTo>
                    <a:pt x="193928" y="0"/>
                  </a:moveTo>
                  <a:cubicBezTo>
                    <a:pt x="187324" y="0"/>
                    <a:pt x="180974" y="3429"/>
                    <a:pt x="177418" y="9525"/>
                  </a:cubicBezTo>
                  <a:cubicBezTo>
                    <a:pt x="12191" y="294386"/>
                    <a:pt x="0" y="568452"/>
                    <a:pt x="141096" y="831723"/>
                  </a:cubicBezTo>
                  <a:lnTo>
                    <a:pt x="141096" y="831723"/>
                  </a:lnTo>
                  <a:cubicBezTo>
                    <a:pt x="252729" y="1046226"/>
                    <a:pt x="424815" y="1192022"/>
                    <a:pt x="657097" y="1268857"/>
                  </a:cubicBezTo>
                  <a:cubicBezTo>
                    <a:pt x="657859" y="1269111"/>
                    <a:pt x="658749" y="1269365"/>
                    <a:pt x="659510" y="1269492"/>
                  </a:cubicBezTo>
                  <a:cubicBezTo>
                    <a:pt x="659638" y="1269492"/>
                    <a:pt x="659765" y="1269492"/>
                    <a:pt x="659765" y="1269492"/>
                  </a:cubicBezTo>
                  <a:cubicBezTo>
                    <a:pt x="693420" y="1275333"/>
                    <a:pt x="725551" y="1278255"/>
                    <a:pt x="756539" y="1278255"/>
                  </a:cubicBezTo>
                  <a:cubicBezTo>
                    <a:pt x="780922" y="1278255"/>
                    <a:pt x="804545" y="1276476"/>
                    <a:pt x="827278" y="1272794"/>
                  </a:cubicBezTo>
                  <a:cubicBezTo>
                    <a:pt x="862710" y="1403858"/>
                    <a:pt x="945642" y="1570355"/>
                    <a:pt x="1076071" y="1772158"/>
                  </a:cubicBezTo>
                  <a:cubicBezTo>
                    <a:pt x="1078992" y="1776730"/>
                    <a:pt x="1083564" y="1779651"/>
                    <a:pt x="1088644" y="1780540"/>
                  </a:cubicBezTo>
                  <a:cubicBezTo>
                    <a:pt x="1089787" y="1780794"/>
                    <a:pt x="1091057" y="1780921"/>
                    <a:pt x="1092200" y="1780921"/>
                  </a:cubicBezTo>
                  <a:cubicBezTo>
                    <a:pt x="1095757" y="1780921"/>
                    <a:pt x="1099312" y="1779905"/>
                    <a:pt x="1102487" y="1777873"/>
                  </a:cubicBezTo>
                  <a:cubicBezTo>
                    <a:pt x="1111377" y="1772158"/>
                    <a:pt x="1113918" y="1760347"/>
                    <a:pt x="1108202" y="1751584"/>
                  </a:cubicBezTo>
                  <a:cubicBezTo>
                    <a:pt x="980313" y="1553591"/>
                    <a:pt x="899034" y="1391285"/>
                    <a:pt x="864744" y="1264920"/>
                  </a:cubicBezTo>
                  <a:lnTo>
                    <a:pt x="864744" y="1264920"/>
                  </a:lnTo>
                  <a:lnTo>
                    <a:pt x="864744" y="1264920"/>
                  </a:lnTo>
                  <a:cubicBezTo>
                    <a:pt x="906654" y="1253998"/>
                    <a:pt x="945388" y="1236345"/>
                    <a:pt x="980949" y="1211834"/>
                  </a:cubicBezTo>
                  <a:cubicBezTo>
                    <a:pt x="981203" y="1211707"/>
                    <a:pt x="981330" y="1211580"/>
                    <a:pt x="981584" y="1211453"/>
                  </a:cubicBezTo>
                  <a:cubicBezTo>
                    <a:pt x="1076961" y="1140587"/>
                    <a:pt x="1099440" y="1062609"/>
                    <a:pt x="1048894" y="977519"/>
                  </a:cubicBezTo>
                  <a:cubicBezTo>
                    <a:pt x="1047497" y="975233"/>
                    <a:pt x="1045719" y="973328"/>
                    <a:pt x="1043687" y="971804"/>
                  </a:cubicBezTo>
                  <a:cubicBezTo>
                    <a:pt x="1023367" y="957071"/>
                    <a:pt x="1003047" y="947800"/>
                    <a:pt x="982854" y="943990"/>
                  </a:cubicBezTo>
                  <a:cubicBezTo>
                    <a:pt x="975615" y="942594"/>
                    <a:pt x="968376" y="941958"/>
                    <a:pt x="961011" y="941958"/>
                  </a:cubicBezTo>
                  <a:cubicBezTo>
                    <a:pt x="930277" y="941958"/>
                    <a:pt x="899669" y="954277"/>
                    <a:pt x="868936" y="979043"/>
                  </a:cubicBezTo>
                  <a:cubicBezTo>
                    <a:pt x="868554" y="979296"/>
                    <a:pt x="868174" y="979677"/>
                    <a:pt x="867792" y="980058"/>
                  </a:cubicBezTo>
                  <a:cubicBezTo>
                    <a:pt x="820929" y="1024381"/>
                    <a:pt x="801244" y="1086865"/>
                    <a:pt x="808737" y="1167637"/>
                  </a:cubicBezTo>
                  <a:lnTo>
                    <a:pt x="808737" y="1167637"/>
                  </a:lnTo>
                  <a:cubicBezTo>
                    <a:pt x="810261" y="1188973"/>
                    <a:pt x="813563" y="1211579"/>
                    <a:pt x="818643" y="1235455"/>
                  </a:cubicBezTo>
                  <a:lnTo>
                    <a:pt x="818643" y="1235455"/>
                  </a:lnTo>
                  <a:cubicBezTo>
                    <a:pt x="798704" y="1238503"/>
                    <a:pt x="778003" y="1240027"/>
                    <a:pt x="756540" y="1240027"/>
                  </a:cubicBezTo>
                  <a:cubicBezTo>
                    <a:pt x="728347" y="1240027"/>
                    <a:pt x="698883" y="1237360"/>
                    <a:pt x="668148" y="1232153"/>
                  </a:cubicBezTo>
                  <a:lnTo>
                    <a:pt x="668148" y="1232153"/>
                  </a:lnTo>
                  <a:cubicBezTo>
                    <a:pt x="446406" y="1158493"/>
                    <a:pt x="282068" y="1019174"/>
                    <a:pt x="175515" y="814196"/>
                  </a:cubicBezTo>
                  <a:cubicBezTo>
                    <a:pt x="175515" y="814069"/>
                    <a:pt x="175388" y="814069"/>
                    <a:pt x="175388" y="813942"/>
                  </a:cubicBezTo>
                  <a:cubicBezTo>
                    <a:pt x="40895" y="563117"/>
                    <a:pt x="52833" y="301370"/>
                    <a:pt x="210948" y="28701"/>
                  </a:cubicBezTo>
                  <a:cubicBezTo>
                    <a:pt x="216282" y="19557"/>
                    <a:pt x="213107" y="7873"/>
                    <a:pt x="203963" y="2667"/>
                  </a:cubicBezTo>
                  <a:cubicBezTo>
                    <a:pt x="202058" y="1524"/>
                    <a:pt x="200026" y="762"/>
                    <a:pt x="197994" y="381"/>
                  </a:cubicBezTo>
                  <a:cubicBezTo>
                    <a:pt x="196851" y="127"/>
                    <a:pt x="195581" y="0"/>
                    <a:pt x="194438" y="0"/>
                  </a:cubicBezTo>
                  <a:close/>
                </a:path>
              </a:pathLst>
            </a:custGeom>
            <a:solidFill>
              <a:srgbClr val="000000"/>
            </a:solidFill>
          </p:spPr>
        </p:sp>
        <p:sp>
          <p:nvSpPr>
            <p:cNvPr id="11" name="Freeform 11"/>
            <p:cNvSpPr/>
            <p:nvPr/>
          </p:nvSpPr>
          <p:spPr>
            <a:xfrm>
              <a:off x="7629780" y="5663692"/>
              <a:ext cx="305307" cy="292481"/>
            </a:xfrm>
            <a:custGeom>
              <a:avLst/>
              <a:gdLst/>
              <a:ahLst/>
              <a:cxnLst/>
              <a:rect l="l" t="t" r="r" b="b"/>
              <a:pathLst>
                <a:path w="305307" h="292481">
                  <a:moveTo>
                    <a:pt x="274065" y="244602"/>
                  </a:moveTo>
                  <a:cubicBezTo>
                    <a:pt x="272414" y="244856"/>
                    <a:pt x="270635" y="245237"/>
                    <a:pt x="268984" y="245745"/>
                  </a:cubicBezTo>
                  <a:lnTo>
                    <a:pt x="268984" y="245745"/>
                  </a:lnTo>
                  <a:cubicBezTo>
                    <a:pt x="270635" y="245110"/>
                    <a:pt x="272414" y="244729"/>
                    <a:pt x="274065" y="244602"/>
                  </a:cubicBezTo>
                  <a:close/>
                  <a:moveTo>
                    <a:pt x="235965" y="127"/>
                  </a:moveTo>
                  <a:cubicBezTo>
                    <a:pt x="234695" y="127"/>
                    <a:pt x="233425" y="254"/>
                    <a:pt x="232282" y="381"/>
                  </a:cubicBezTo>
                  <a:cubicBezTo>
                    <a:pt x="219201" y="2413"/>
                    <a:pt x="210438" y="14605"/>
                    <a:pt x="212470" y="27686"/>
                  </a:cubicBezTo>
                  <a:cubicBezTo>
                    <a:pt x="222630" y="91059"/>
                    <a:pt x="235457" y="156718"/>
                    <a:pt x="250824" y="224663"/>
                  </a:cubicBezTo>
                  <a:lnTo>
                    <a:pt x="250824" y="224663"/>
                  </a:lnTo>
                  <a:cubicBezTo>
                    <a:pt x="192531" y="186944"/>
                    <a:pt x="148081" y="159385"/>
                    <a:pt x="117474" y="141732"/>
                  </a:cubicBezTo>
                  <a:lnTo>
                    <a:pt x="117474" y="141732"/>
                  </a:lnTo>
                  <a:cubicBezTo>
                    <a:pt x="83311" y="121920"/>
                    <a:pt x="55244" y="108839"/>
                    <a:pt x="33146" y="102489"/>
                  </a:cubicBezTo>
                  <a:cubicBezTo>
                    <a:pt x="32384" y="102235"/>
                    <a:pt x="31622" y="102108"/>
                    <a:pt x="30987" y="101981"/>
                  </a:cubicBezTo>
                  <a:cubicBezTo>
                    <a:pt x="29463" y="101727"/>
                    <a:pt x="27939" y="101600"/>
                    <a:pt x="26543" y="101600"/>
                  </a:cubicBezTo>
                  <a:cubicBezTo>
                    <a:pt x="16256" y="101600"/>
                    <a:pt x="6731" y="108331"/>
                    <a:pt x="3683" y="118745"/>
                  </a:cubicBezTo>
                  <a:cubicBezTo>
                    <a:pt x="0" y="131445"/>
                    <a:pt x="7365" y="144653"/>
                    <a:pt x="20065" y="148336"/>
                  </a:cubicBezTo>
                  <a:cubicBezTo>
                    <a:pt x="38353" y="153670"/>
                    <a:pt x="62992" y="165227"/>
                    <a:pt x="93852" y="183007"/>
                  </a:cubicBezTo>
                  <a:lnTo>
                    <a:pt x="93980" y="183007"/>
                  </a:lnTo>
                  <a:cubicBezTo>
                    <a:pt x="129794" y="203581"/>
                    <a:pt x="185165" y="238379"/>
                    <a:pt x="260349" y="287528"/>
                  </a:cubicBezTo>
                  <a:lnTo>
                    <a:pt x="260349" y="287528"/>
                  </a:lnTo>
                  <a:cubicBezTo>
                    <a:pt x="263906" y="289941"/>
                    <a:pt x="267461" y="291465"/>
                    <a:pt x="271144" y="292100"/>
                  </a:cubicBezTo>
                  <a:cubicBezTo>
                    <a:pt x="272668" y="292354"/>
                    <a:pt x="274192" y="292481"/>
                    <a:pt x="275716" y="292481"/>
                  </a:cubicBezTo>
                  <a:cubicBezTo>
                    <a:pt x="276732" y="292481"/>
                    <a:pt x="277747" y="292354"/>
                    <a:pt x="278764" y="292227"/>
                  </a:cubicBezTo>
                  <a:lnTo>
                    <a:pt x="278764" y="292227"/>
                  </a:lnTo>
                  <a:cubicBezTo>
                    <a:pt x="279145" y="292227"/>
                    <a:pt x="279526" y="292227"/>
                    <a:pt x="280033" y="292227"/>
                  </a:cubicBezTo>
                  <a:cubicBezTo>
                    <a:pt x="293495" y="292227"/>
                    <a:pt x="301496" y="284099"/>
                    <a:pt x="304164" y="267970"/>
                  </a:cubicBezTo>
                  <a:cubicBezTo>
                    <a:pt x="304291" y="266954"/>
                    <a:pt x="304418" y="265938"/>
                    <a:pt x="304545" y="264795"/>
                  </a:cubicBezTo>
                  <a:lnTo>
                    <a:pt x="304545" y="264795"/>
                  </a:lnTo>
                  <a:cubicBezTo>
                    <a:pt x="305307" y="257048"/>
                    <a:pt x="304037" y="245237"/>
                    <a:pt x="300989" y="229362"/>
                  </a:cubicBezTo>
                  <a:cubicBezTo>
                    <a:pt x="300989" y="229108"/>
                    <a:pt x="300862" y="228727"/>
                    <a:pt x="300862" y="228473"/>
                  </a:cubicBezTo>
                  <a:cubicBezTo>
                    <a:pt x="284225" y="156337"/>
                    <a:pt x="270508" y="86868"/>
                    <a:pt x="259714" y="20066"/>
                  </a:cubicBezTo>
                  <a:cubicBezTo>
                    <a:pt x="258063" y="9906"/>
                    <a:pt x="250189" y="2159"/>
                    <a:pt x="240537" y="381"/>
                  </a:cubicBezTo>
                  <a:cubicBezTo>
                    <a:pt x="239140" y="127"/>
                    <a:pt x="237616" y="0"/>
                    <a:pt x="236092" y="0"/>
                  </a:cubicBezTo>
                  <a:close/>
                </a:path>
              </a:pathLst>
            </a:custGeom>
            <a:solidFill>
              <a:srgbClr val="000000"/>
            </a:solidFill>
          </p:spPr>
        </p:sp>
        <p:sp>
          <p:nvSpPr>
            <p:cNvPr id="12" name="Freeform 12"/>
            <p:cNvSpPr/>
            <p:nvPr/>
          </p:nvSpPr>
          <p:spPr>
            <a:xfrm>
              <a:off x="6328537" y="63500"/>
              <a:ext cx="1421130" cy="1517523"/>
            </a:xfrm>
            <a:custGeom>
              <a:avLst/>
              <a:gdLst/>
              <a:ahLst/>
              <a:cxnLst/>
              <a:rect l="l" t="t" r="r" b="b"/>
              <a:pathLst>
                <a:path w="1421130" h="1517523">
                  <a:moveTo>
                    <a:pt x="0" y="1517523"/>
                  </a:moveTo>
                  <a:lnTo>
                    <a:pt x="1421130" y="1517523"/>
                  </a:lnTo>
                  <a:lnTo>
                    <a:pt x="1421130" y="0"/>
                  </a:lnTo>
                  <a:lnTo>
                    <a:pt x="0" y="0"/>
                  </a:lnTo>
                  <a:close/>
                </a:path>
              </a:pathLst>
            </a:custGeom>
            <a:solidFill>
              <a:srgbClr val="000000">
                <a:alpha val="0"/>
              </a:srgbClr>
            </a:solidFill>
          </p:spPr>
        </p:sp>
        <p:sp>
          <p:nvSpPr>
            <p:cNvPr id="13" name="Freeform 13"/>
            <p:cNvSpPr/>
            <p:nvPr/>
          </p:nvSpPr>
          <p:spPr>
            <a:xfrm>
              <a:off x="1030224" y="362204"/>
              <a:ext cx="1729867" cy="1068070"/>
            </a:xfrm>
            <a:custGeom>
              <a:avLst/>
              <a:gdLst/>
              <a:ahLst/>
              <a:cxnLst/>
              <a:rect l="l" t="t" r="r" b="b"/>
              <a:pathLst>
                <a:path w="1729867" h="1068070">
                  <a:moveTo>
                    <a:pt x="0" y="1068070"/>
                  </a:moveTo>
                  <a:lnTo>
                    <a:pt x="1729867" y="1068070"/>
                  </a:lnTo>
                  <a:lnTo>
                    <a:pt x="1729867" y="0"/>
                  </a:lnTo>
                  <a:lnTo>
                    <a:pt x="0" y="0"/>
                  </a:lnTo>
                  <a:close/>
                </a:path>
              </a:pathLst>
            </a:custGeom>
            <a:solidFill>
              <a:srgbClr val="000000">
                <a:alpha val="0"/>
              </a:srgbClr>
            </a:solidFill>
          </p:spPr>
        </p:sp>
        <p:sp>
          <p:nvSpPr>
            <p:cNvPr id="14" name="Freeform 14"/>
            <p:cNvSpPr/>
            <p:nvPr/>
          </p:nvSpPr>
          <p:spPr>
            <a:xfrm>
              <a:off x="1306195" y="896239"/>
              <a:ext cx="6443472" cy="4114800"/>
            </a:xfrm>
            <a:custGeom>
              <a:avLst/>
              <a:gdLst/>
              <a:ahLst/>
              <a:cxnLst/>
              <a:rect l="l" t="t" r="r" b="b"/>
              <a:pathLst>
                <a:path w="6443472" h="4114800">
                  <a:moveTo>
                    <a:pt x="0" y="4114800"/>
                  </a:moveTo>
                  <a:lnTo>
                    <a:pt x="6443472" y="4114800"/>
                  </a:lnTo>
                  <a:lnTo>
                    <a:pt x="6443472" y="0"/>
                  </a:lnTo>
                  <a:lnTo>
                    <a:pt x="0" y="0"/>
                  </a:lnTo>
                  <a:close/>
                </a:path>
              </a:pathLst>
            </a:custGeom>
            <a:solidFill>
              <a:srgbClr val="000000">
                <a:alpha val="0"/>
              </a:srgbClr>
            </a:solidFill>
          </p:spPr>
        </p:sp>
        <p:sp>
          <p:nvSpPr>
            <p:cNvPr id="15" name="Freeform 15"/>
            <p:cNvSpPr/>
            <p:nvPr/>
          </p:nvSpPr>
          <p:spPr>
            <a:xfrm>
              <a:off x="7593711" y="2953639"/>
              <a:ext cx="1755267" cy="867537"/>
            </a:xfrm>
            <a:custGeom>
              <a:avLst/>
              <a:gdLst/>
              <a:ahLst/>
              <a:cxnLst/>
              <a:rect l="l" t="t" r="r" b="b"/>
              <a:pathLst>
                <a:path w="1755267" h="867537">
                  <a:moveTo>
                    <a:pt x="0" y="867537"/>
                  </a:moveTo>
                  <a:lnTo>
                    <a:pt x="1755267" y="867537"/>
                  </a:lnTo>
                  <a:lnTo>
                    <a:pt x="1755267" y="0"/>
                  </a:lnTo>
                  <a:lnTo>
                    <a:pt x="0" y="0"/>
                  </a:lnTo>
                  <a:close/>
                </a:path>
              </a:pathLst>
            </a:custGeom>
            <a:solidFill>
              <a:srgbClr val="000000">
                <a:alpha val="0"/>
              </a:srgbClr>
            </a:solidFill>
          </p:spPr>
        </p:sp>
        <p:sp>
          <p:nvSpPr>
            <p:cNvPr id="16" name="Freeform 16"/>
            <p:cNvSpPr/>
            <p:nvPr/>
          </p:nvSpPr>
          <p:spPr>
            <a:xfrm>
              <a:off x="63500" y="3551555"/>
              <a:ext cx="1831721" cy="1025652"/>
            </a:xfrm>
            <a:custGeom>
              <a:avLst/>
              <a:gdLst/>
              <a:ahLst/>
              <a:cxnLst/>
              <a:rect l="l" t="t" r="r" b="b"/>
              <a:pathLst>
                <a:path w="1831721" h="1025652">
                  <a:moveTo>
                    <a:pt x="0" y="1025652"/>
                  </a:moveTo>
                  <a:lnTo>
                    <a:pt x="1831721" y="1025652"/>
                  </a:lnTo>
                  <a:lnTo>
                    <a:pt x="1831721" y="0"/>
                  </a:lnTo>
                  <a:lnTo>
                    <a:pt x="0" y="0"/>
                  </a:lnTo>
                  <a:close/>
                </a:path>
              </a:pathLst>
            </a:custGeom>
            <a:solidFill>
              <a:srgbClr val="000000">
                <a:alpha val="0"/>
              </a:srgbClr>
            </a:solidFill>
          </p:spPr>
        </p:sp>
        <p:sp>
          <p:nvSpPr>
            <p:cNvPr id="17" name="Freeform 17"/>
            <p:cNvSpPr/>
            <p:nvPr/>
          </p:nvSpPr>
          <p:spPr>
            <a:xfrm>
              <a:off x="6438265" y="4162425"/>
              <a:ext cx="2033016" cy="1814957"/>
            </a:xfrm>
            <a:custGeom>
              <a:avLst/>
              <a:gdLst/>
              <a:ahLst/>
              <a:cxnLst/>
              <a:rect l="l" t="t" r="r" b="b"/>
              <a:pathLst>
                <a:path w="2033016" h="1814957">
                  <a:moveTo>
                    <a:pt x="0" y="1814957"/>
                  </a:moveTo>
                  <a:lnTo>
                    <a:pt x="2033016" y="1814957"/>
                  </a:lnTo>
                  <a:lnTo>
                    <a:pt x="2033016" y="0"/>
                  </a:lnTo>
                  <a:lnTo>
                    <a:pt x="0" y="0"/>
                  </a:lnTo>
                  <a:close/>
                </a:path>
              </a:pathLst>
            </a:custGeom>
            <a:solidFill>
              <a:srgbClr val="000000">
                <a:alpha val="0"/>
              </a:srgbClr>
            </a:solidFill>
          </p:spPr>
        </p:sp>
        <p:sp>
          <p:nvSpPr>
            <p:cNvPr id="18" name="Freeform 18"/>
            <p:cNvSpPr/>
            <p:nvPr/>
          </p:nvSpPr>
          <p:spPr>
            <a:xfrm>
              <a:off x="4236212" y="4787773"/>
              <a:ext cx="1834769" cy="1189609"/>
            </a:xfrm>
            <a:custGeom>
              <a:avLst/>
              <a:gdLst/>
              <a:ahLst/>
              <a:cxnLst/>
              <a:rect l="l" t="t" r="r" b="b"/>
              <a:pathLst>
                <a:path w="1834769" h="1189609">
                  <a:moveTo>
                    <a:pt x="0" y="1189609"/>
                  </a:moveTo>
                  <a:lnTo>
                    <a:pt x="1834769" y="1189609"/>
                  </a:lnTo>
                  <a:lnTo>
                    <a:pt x="1834769" y="0"/>
                  </a:lnTo>
                  <a:lnTo>
                    <a:pt x="0" y="0"/>
                  </a:lnTo>
                  <a:close/>
                </a:path>
              </a:pathLst>
            </a:custGeom>
            <a:solidFill>
              <a:srgbClr val="000000">
                <a:alpha val="0"/>
              </a:srgbClr>
            </a:solidFill>
          </p:spPr>
        </p:sp>
      </p:grpSp>
      <p:sp>
        <p:nvSpPr>
          <p:cNvPr id="19" name="TextBox 19"/>
          <p:cNvSpPr txBox="1"/>
          <p:nvPr/>
        </p:nvSpPr>
        <p:spPr>
          <a:xfrm>
            <a:off x="6920046" y="4451928"/>
            <a:ext cx="4742031" cy="1600591"/>
          </a:xfrm>
          <a:prstGeom prst="rect">
            <a:avLst/>
          </a:prstGeom>
        </p:spPr>
        <p:txBody>
          <a:bodyPr lIns="0" tIns="0" rIns="0" bIns="0" rtlCol="0" anchor="t">
            <a:spAutoFit/>
          </a:bodyPr>
          <a:lstStyle/>
          <a:p>
            <a:pPr algn="ctr">
              <a:lnSpc>
                <a:spcPts val="6375"/>
              </a:lnSpc>
            </a:pPr>
            <a:r>
              <a:rPr lang="en-US" sz="4599">
                <a:solidFill>
                  <a:srgbClr val="23868D"/>
                </a:solidFill>
                <a:latin typeface="Freckle Face"/>
                <a:ea typeface="Freckle Face"/>
                <a:cs typeface="Freckle Face"/>
                <a:sym typeface="Freckle Face"/>
              </a:rPr>
              <a:t>Socialinio emocinio ugdymo formos</a:t>
            </a:r>
          </a:p>
        </p:txBody>
      </p:sp>
      <p:sp>
        <p:nvSpPr>
          <p:cNvPr id="20" name="TextBox 20"/>
          <p:cNvSpPr txBox="1"/>
          <p:nvPr/>
        </p:nvSpPr>
        <p:spPr>
          <a:xfrm>
            <a:off x="4028980" y="3205924"/>
            <a:ext cx="1786719" cy="674151"/>
          </a:xfrm>
          <a:prstGeom prst="rect">
            <a:avLst/>
          </a:prstGeom>
        </p:spPr>
        <p:txBody>
          <a:bodyPr lIns="0" tIns="0" rIns="0" bIns="0" rtlCol="0" anchor="t">
            <a:spAutoFit/>
          </a:bodyPr>
          <a:lstStyle/>
          <a:p>
            <a:pPr algn="l">
              <a:lnSpc>
                <a:spcPts val="5459"/>
              </a:lnSpc>
            </a:pPr>
            <a:r>
              <a:rPr lang="en-US" sz="3900">
                <a:solidFill>
                  <a:srgbClr val="000000"/>
                </a:solidFill>
                <a:latin typeface="Freckle Face"/>
                <a:ea typeface="Freckle Face"/>
                <a:cs typeface="Freckle Face"/>
                <a:sym typeface="Freckle Face"/>
              </a:rPr>
              <a:t>Žaidimai</a:t>
            </a:r>
          </a:p>
        </p:txBody>
      </p:sp>
      <p:sp>
        <p:nvSpPr>
          <p:cNvPr id="21" name="TextBox 21"/>
          <p:cNvSpPr txBox="1"/>
          <p:nvPr/>
        </p:nvSpPr>
        <p:spPr>
          <a:xfrm>
            <a:off x="2124456" y="4916405"/>
            <a:ext cx="2605211" cy="1359951"/>
          </a:xfrm>
          <a:prstGeom prst="rect">
            <a:avLst/>
          </a:prstGeom>
        </p:spPr>
        <p:txBody>
          <a:bodyPr lIns="0" tIns="0" rIns="0" bIns="0" rtlCol="0" anchor="t">
            <a:spAutoFit/>
          </a:bodyPr>
          <a:lstStyle/>
          <a:p>
            <a:pPr algn="ctr">
              <a:lnSpc>
                <a:spcPts val="5401"/>
              </a:lnSpc>
            </a:pPr>
            <a:r>
              <a:rPr lang="en-US" sz="3900">
                <a:solidFill>
                  <a:srgbClr val="000000"/>
                </a:solidFill>
                <a:latin typeface="Freckle Face"/>
                <a:ea typeface="Freckle Face"/>
                <a:cs typeface="Freckle Face"/>
                <a:sym typeface="Freckle Face"/>
              </a:rPr>
              <a:t>Iššūkiai, provokacijos</a:t>
            </a:r>
          </a:p>
        </p:txBody>
      </p:sp>
      <p:sp>
        <p:nvSpPr>
          <p:cNvPr id="22" name="TextBox 22"/>
          <p:cNvSpPr txBox="1"/>
          <p:nvPr/>
        </p:nvSpPr>
        <p:spPr>
          <a:xfrm>
            <a:off x="3308604" y="6758073"/>
            <a:ext cx="4048554" cy="1083726"/>
          </a:xfrm>
          <a:prstGeom prst="rect">
            <a:avLst/>
          </a:prstGeom>
        </p:spPr>
        <p:txBody>
          <a:bodyPr lIns="0" tIns="0" rIns="0" bIns="0" rtlCol="0" anchor="t">
            <a:spAutoFit/>
          </a:bodyPr>
          <a:lstStyle/>
          <a:p>
            <a:pPr algn="l">
              <a:lnSpc>
                <a:spcPts val="9750"/>
              </a:lnSpc>
            </a:pPr>
            <a:r>
              <a:rPr lang="en-US" sz="3900">
                <a:solidFill>
                  <a:srgbClr val="000000"/>
                </a:solidFill>
                <a:latin typeface="Freckle Face"/>
                <a:ea typeface="Freckle Face"/>
                <a:cs typeface="Freckle Face"/>
                <a:sym typeface="Freckle Face"/>
              </a:rPr>
              <a:t>Kūrybinės stotelės</a:t>
            </a:r>
          </a:p>
        </p:txBody>
      </p:sp>
      <p:sp>
        <p:nvSpPr>
          <p:cNvPr id="23" name="TextBox 23"/>
          <p:cNvSpPr txBox="1"/>
          <p:nvPr/>
        </p:nvSpPr>
        <p:spPr>
          <a:xfrm>
            <a:off x="7148274" y="2302678"/>
            <a:ext cx="4071252" cy="674151"/>
          </a:xfrm>
          <a:prstGeom prst="rect">
            <a:avLst/>
          </a:prstGeom>
        </p:spPr>
        <p:txBody>
          <a:bodyPr lIns="0" tIns="0" rIns="0" bIns="0" rtlCol="0" anchor="t">
            <a:spAutoFit/>
          </a:bodyPr>
          <a:lstStyle/>
          <a:p>
            <a:pPr algn="l">
              <a:lnSpc>
                <a:spcPts val="5459"/>
              </a:lnSpc>
            </a:pPr>
            <a:r>
              <a:rPr lang="en-US" sz="3900">
                <a:solidFill>
                  <a:srgbClr val="000000"/>
                </a:solidFill>
                <a:latin typeface="Freckle Face"/>
                <a:ea typeface="Freckle Face"/>
                <a:cs typeface="Freckle Face"/>
                <a:sym typeface="Freckle Face"/>
              </a:rPr>
              <a:t>Patyriminės veiklos</a:t>
            </a:r>
          </a:p>
        </p:txBody>
      </p:sp>
      <p:sp>
        <p:nvSpPr>
          <p:cNvPr id="24" name="TextBox 24"/>
          <p:cNvSpPr txBox="1"/>
          <p:nvPr/>
        </p:nvSpPr>
        <p:spPr>
          <a:xfrm>
            <a:off x="12769291" y="8287121"/>
            <a:ext cx="3405454" cy="674151"/>
          </a:xfrm>
          <a:prstGeom prst="rect">
            <a:avLst/>
          </a:prstGeom>
        </p:spPr>
        <p:txBody>
          <a:bodyPr lIns="0" tIns="0" rIns="0" bIns="0" rtlCol="0" anchor="t">
            <a:spAutoFit/>
          </a:bodyPr>
          <a:lstStyle/>
          <a:p>
            <a:pPr algn="l">
              <a:lnSpc>
                <a:spcPts val="5459"/>
              </a:lnSpc>
            </a:pPr>
            <a:r>
              <a:rPr lang="en-US" sz="3900">
                <a:solidFill>
                  <a:srgbClr val="000000"/>
                </a:solidFill>
                <a:latin typeface="Freckle Face"/>
                <a:ea typeface="Freckle Face"/>
                <a:cs typeface="Freckle Face"/>
                <a:sym typeface="Freckle Face"/>
              </a:rPr>
              <a:t>Skaitovų klubas</a:t>
            </a:r>
          </a:p>
        </p:txBody>
      </p:sp>
      <p:sp>
        <p:nvSpPr>
          <p:cNvPr id="25" name="TextBox 25"/>
          <p:cNvSpPr txBox="1"/>
          <p:nvPr/>
        </p:nvSpPr>
        <p:spPr>
          <a:xfrm>
            <a:off x="11819877" y="2889418"/>
            <a:ext cx="5342220" cy="1359951"/>
          </a:xfrm>
          <a:prstGeom prst="rect">
            <a:avLst/>
          </a:prstGeom>
        </p:spPr>
        <p:txBody>
          <a:bodyPr lIns="0" tIns="0" rIns="0" bIns="0" rtlCol="0" anchor="t">
            <a:spAutoFit/>
          </a:bodyPr>
          <a:lstStyle/>
          <a:p>
            <a:pPr algn="ctr">
              <a:lnSpc>
                <a:spcPts val="5401"/>
              </a:lnSpc>
            </a:pPr>
            <a:r>
              <a:rPr lang="en-US" sz="3900">
                <a:solidFill>
                  <a:srgbClr val="000000"/>
                </a:solidFill>
                <a:latin typeface="Freckle Face"/>
                <a:ea typeface="Freckle Face"/>
                <a:cs typeface="Freckle Face"/>
                <a:sym typeface="Freckle Face"/>
              </a:rPr>
              <a:t>Dėmesingo įsisąmoninimo praktikos vaikams</a:t>
            </a:r>
          </a:p>
        </p:txBody>
      </p:sp>
      <p:sp>
        <p:nvSpPr>
          <p:cNvPr id="26" name="TextBox 26"/>
          <p:cNvSpPr txBox="1"/>
          <p:nvPr/>
        </p:nvSpPr>
        <p:spPr>
          <a:xfrm>
            <a:off x="7452808" y="8307362"/>
            <a:ext cx="3269171" cy="658739"/>
          </a:xfrm>
          <a:prstGeom prst="rect">
            <a:avLst/>
          </a:prstGeom>
        </p:spPr>
        <p:txBody>
          <a:bodyPr lIns="0" tIns="0" rIns="0" bIns="0" rtlCol="0" anchor="t">
            <a:spAutoFit/>
          </a:bodyPr>
          <a:lstStyle/>
          <a:p>
            <a:pPr algn="l">
              <a:lnSpc>
                <a:spcPts val="5319"/>
              </a:lnSpc>
            </a:pPr>
            <a:r>
              <a:rPr lang="en-US" sz="3799">
                <a:solidFill>
                  <a:srgbClr val="000000"/>
                </a:solidFill>
                <a:latin typeface="Freckle Face"/>
                <a:ea typeface="Freckle Face"/>
                <a:cs typeface="Freckle Face"/>
                <a:sym typeface="Freckle Face"/>
              </a:rPr>
              <a:t>Pokalbių ratelis</a:t>
            </a:r>
          </a:p>
        </p:txBody>
      </p:sp>
      <p:sp>
        <p:nvSpPr>
          <p:cNvPr id="27" name="TextBox 27"/>
          <p:cNvSpPr txBox="1"/>
          <p:nvPr/>
        </p:nvSpPr>
        <p:spPr>
          <a:xfrm>
            <a:off x="14085599" y="4661030"/>
            <a:ext cx="3145650" cy="1049264"/>
          </a:xfrm>
          <a:prstGeom prst="rect">
            <a:avLst/>
          </a:prstGeom>
        </p:spPr>
        <p:txBody>
          <a:bodyPr lIns="0" tIns="0" rIns="0" bIns="0" rtlCol="0" anchor="t">
            <a:spAutoFit/>
          </a:bodyPr>
          <a:lstStyle/>
          <a:p>
            <a:pPr algn="l">
              <a:lnSpc>
                <a:spcPts val="9498"/>
              </a:lnSpc>
            </a:pPr>
            <a:r>
              <a:rPr lang="en-US" sz="3799">
                <a:solidFill>
                  <a:srgbClr val="000000"/>
                </a:solidFill>
                <a:latin typeface="Freckle Face"/>
                <a:ea typeface="Freckle Face"/>
                <a:cs typeface="Freckle Face"/>
                <a:sym typeface="Freckle Face"/>
              </a:rPr>
              <a:t>Atradimų salos</a:t>
            </a:r>
          </a:p>
        </p:txBody>
      </p:sp>
      <p:sp>
        <p:nvSpPr>
          <p:cNvPr id="28" name="TextBox 28"/>
          <p:cNvSpPr txBox="1"/>
          <p:nvPr/>
        </p:nvSpPr>
        <p:spPr>
          <a:xfrm>
            <a:off x="13793381" y="5987272"/>
            <a:ext cx="3174968" cy="1049264"/>
          </a:xfrm>
          <a:prstGeom prst="rect">
            <a:avLst/>
          </a:prstGeom>
        </p:spPr>
        <p:txBody>
          <a:bodyPr lIns="0" tIns="0" rIns="0" bIns="0" rtlCol="0" anchor="t">
            <a:spAutoFit/>
          </a:bodyPr>
          <a:lstStyle/>
          <a:p>
            <a:pPr algn="l">
              <a:lnSpc>
                <a:spcPts val="9498"/>
              </a:lnSpc>
            </a:pPr>
            <a:r>
              <a:rPr lang="en-US" sz="3799">
                <a:solidFill>
                  <a:srgbClr val="000000"/>
                </a:solidFill>
                <a:latin typeface="Freckle Face"/>
                <a:ea typeface="Freckle Face"/>
                <a:cs typeface="Freckle Face"/>
                <a:sym typeface="Freckle Face"/>
              </a:rPr>
              <a:t>Meninės veiklos</a:t>
            </a:r>
          </a:p>
        </p:txBody>
      </p:sp>
      <p:sp>
        <p:nvSpPr>
          <p:cNvPr id="29" name="TextBox 29"/>
          <p:cNvSpPr txBox="1"/>
          <p:nvPr/>
        </p:nvSpPr>
        <p:spPr>
          <a:xfrm>
            <a:off x="6985483" y="308686"/>
            <a:ext cx="10162280" cy="1575768"/>
          </a:xfrm>
          <a:prstGeom prst="rect">
            <a:avLst/>
          </a:prstGeom>
        </p:spPr>
        <p:txBody>
          <a:bodyPr lIns="0" tIns="0" rIns="0" bIns="0" rtlCol="0" anchor="t">
            <a:spAutoFit/>
          </a:bodyPr>
          <a:lstStyle/>
          <a:p>
            <a:pPr algn="ctr">
              <a:lnSpc>
                <a:spcPts val="6299"/>
              </a:lnSpc>
            </a:pPr>
            <a:r>
              <a:rPr lang="en-US" sz="4500">
                <a:solidFill>
                  <a:srgbClr val="23868D"/>
                </a:solidFill>
                <a:latin typeface="Freckle Face"/>
                <a:ea typeface="Freckle Face"/>
                <a:cs typeface="Freckle Face"/>
                <a:sym typeface="Freckle Face"/>
              </a:rPr>
              <a:t>Kartu su Siautukais dalyvaukite įvairiose žaismingose ir įtraukiančiose veiklose!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70828" y="-2248786"/>
            <a:ext cx="5665889" cy="3086100"/>
          </a:xfrm>
          <a:custGeom>
            <a:avLst/>
            <a:gdLst/>
            <a:ahLst/>
            <a:cxnLst/>
            <a:rect l="l" t="t" r="r" b="b"/>
            <a:pathLst>
              <a:path w="5665889" h="3086100">
                <a:moveTo>
                  <a:pt x="0" y="0"/>
                </a:moveTo>
                <a:lnTo>
                  <a:pt x="5665889" y="0"/>
                </a:lnTo>
                <a:lnTo>
                  <a:pt x="5665889" y="3086100"/>
                </a:lnTo>
                <a:lnTo>
                  <a:pt x="0" y="308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705744" y="4895355"/>
            <a:ext cx="1924050" cy="2533650"/>
          </a:xfrm>
          <a:custGeom>
            <a:avLst/>
            <a:gdLst/>
            <a:ahLst/>
            <a:cxnLst/>
            <a:rect l="l" t="t" r="r" b="b"/>
            <a:pathLst>
              <a:path w="1924050" h="2533650">
                <a:moveTo>
                  <a:pt x="0" y="0"/>
                </a:moveTo>
                <a:lnTo>
                  <a:pt x="1924050" y="0"/>
                </a:lnTo>
                <a:lnTo>
                  <a:pt x="1924050" y="2533650"/>
                </a:lnTo>
                <a:lnTo>
                  <a:pt x="0" y="2533650"/>
                </a:lnTo>
                <a:lnTo>
                  <a:pt x="0" y="0"/>
                </a:lnTo>
                <a:close/>
              </a:path>
            </a:pathLst>
          </a:custGeom>
          <a:blipFill>
            <a:blip r:embed="rId4"/>
            <a:stretch>
              <a:fillRect/>
            </a:stretch>
          </a:blipFill>
        </p:spPr>
      </p:sp>
      <p:grpSp>
        <p:nvGrpSpPr>
          <p:cNvPr id="4" name="Group 4"/>
          <p:cNvGrpSpPr>
            <a:grpSpLocks noChangeAspect="1"/>
          </p:cNvGrpSpPr>
          <p:nvPr/>
        </p:nvGrpSpPr>
        <p:grpSpPr>
          <a:xfrm>
            <a:off x="12870828" y="0"/>
            <a:ext cx="5417172" cy="837314"/>
            <a:chOff x="0" y="0"/>
            <a:chExt cx="5417172" cy="837311"/>
          </a:xfrm>
        </p:grpSpPr>
        <p:sp>
          <p:nvSpPr>
            <p:cNvPr id="5" name="Freeform 5"/>
            <p:cNvSpPr/>
            <p:nvPr/>
          </p:nvSpPr>
          <p:spPr>
            <a:xfrm>
              <a:off x="0" y="0"/>
              <a:ext cx="5417185" cy="837311"/>
            </a:xfrm>
            <a:custGeom>
              <a:avLst/>
              <a:gdLst/>
              <a:ahLst/>
              <a:cxnLst/>
              <a:rect l="l" t="t" r="r" b="b"/>
              <a:pathLst>
                <a:path w="5417185" h="837311">
                  <a:moveTo>
                    <a:pt x="0" y="0"/>
                  </a:moveTo>
                  <a:lnTo>
                    <a:pt x="0" y="837311"/>
                  </a:lnTo>
                  <a:lnTo>
                    <a:pt x="5417185" y="837311"/>
                  </a:lnTo>
                  <a:lnTo>
                    <a:pt x="5417185" y="0"/>
                  </a:lnTo>
                  <a:close/>
                </a:path>
              </a:pathLst>
            </a:custGeom>
            <a:solidFill>
              <a:srgbClr val="000000">
                <a:alpha val="0"/>
              </a:srgbClr>
            </a:solidFill>
          </p:spPr>
        </p:sp>
      </p:grpSp>
      <p:grpSp>
        <p:nvGrpSpPr>
          <p:cNvPr id="6" name="Group 6"/>
          <p:cNvGrpSpPr>
            <a:grpSpLocks noChangeAspect="1"/>
          </p:cNvGrpSpPr>
          <p:nvPr/>
        </p:nvGrpSpPr>
        <p:grpSpPr>
          <a:xfrm>
            <a:off x="15705744" y="4895355"/>
            <a:ext cx="1927317" cy="2538193"/>
            <a:chOff x="0" y="0"/>
            <a:chExt cx="1927314" cy="2538197"/>
          </a:xfrm>
        </p:grpSpPr>
        <p:sp>
          <p:nvSpPr>
            <p:cNvPr id="7" name="Freeform 7"/>
            <p:cNvSpPr/>
            <p:nvPr/>
          </p:nvSpPr>
          <p:spPr>
            <a:xfrm>
              <a:off x="0" y="0"/>
              <a:ext cx="1927352" cy="2538222"/>
            </a:xfrm>
            <a:custGeom>
              <a:avLst/>
              <a:gdLst/>
              <a:ahLst/>
              <a:cxnLst/>
              <a:rect l="l" t="t" r="r" b="b"/>
              <a:pathLst>
                <a:path w="1927352" h="2538222">
                  <a:moveTo>
                    <a:pt x="0" y="2538222"/>
                  </a:moveTo>
                  <a:lnTo>
                    <a:pt x="1927352" y="2538222"/>
                  </a:lnTo>
                  <a:lnTo>
                    <a:pt x="1927352" y="0"/>
                  </a:lnTo>
                  <a:lnTo>
                    <a:pt x="0" y="0"/>
                  </a:lnTo>
                  <a:close/>
                </a:path>
              </a:pathLst>
            </a:custGeom>
            <a:solidFill>
              <a:srgbClr val="000000">
                <a:alpha val="0"/>
              </a:srgbClr>
            </a:solidFill>
          </p:spPr>
        </p:sp>
      </p:grpSp>
      <p:sp>
        <p:nvSpPr>
          <p:cNvPr id="8" name="TextBox 8"/>
          <p:cNvSpPr txBox="1"/>
          <p:nvPr/>
        </p:nvSpPr>
        <p:spPr>
          <a:xfrm>
            <a:off x="900112" y="731996"/>
            <a:ext cx="14936343" cy="892483"/>
          </a:xfrm>
          <a:prstGeom prst="rect">
            <a:avLst/>
          </a:prstGeom>
        </p:spPr>
        <p:txBody>
          <a:bodyPr lIns="0" tIns="0" rIns="0" bIns="0" rtlCol="0" anchor="t">
            <a:spAutoFit/>
          </a:bodyPr>
          <a:lstStyle/>
          <a:p>
            <a:pPr algn="l">
              <a:lnSpc>
                <a:spcPts val="7279"/>
              </a:lnSpc>
            </a:pPr>
            <a:r>
              <a:rPr lang="en-US" sz="5199">
                <a:solidFill>
                  <a:srgbClr val="72893C"/>
                </a:solidFill>
                <a:latin typeface="Freckle Face"/>
                <a:ea typeface="Freckle Face"/>
                <a:cs typeface="Freckle Face"/>
                <a:sym typeface="Freckle Face"/>
              </a:rPr>
              <a:t>Socialinio emocinio ugdymo programos išskirtinumas:</a:t>
            </a:r>
          </a:p>
        </p:txBody>
      </p:sp>
      <p:sp>
        <p:nvSpPr>
          <p:cNvPr id="9" name="TextBox 9"/>
          <p:cNvSpPr txBox="1"/>
          <p:nvPr/>
        </p:nvSpPr>
        <p:spPr>
          <a:xfrm>
            <a:off x="558803" y="1668561"/>
            <a:ext cx="17685858" cy="8285197"/>
          </a:xfrm>
          <a:prstGeom prst="rect">
            <a:avLst/>
          </a:prstGeom>
        </p:spPr>
        <p:txBody>
          <a:bodyPr lIns="0" tIns="0" rIns="0" bIns="0" rtlCol="0" anchor="t">
            <a:spAutoFit/>
          </a:bodyPr>
          <a:lstStyle/>
          <a:p>
            <a:pPr algn="l">
              <a:lnSpc>
                <a:spcPts val="4050"/>
              </a:lnSpc>
            </a:pPr>
            <a:r>
              <a:rPr lang="en-US" sz="2899" spc="11">
                <a:solidFill>
                  <a:srgbClr val="000000"/>
                </a:solidFill>
                <a:latin typeface="Old Standard"/>
                <a:ea typeface="Old Standard"/>
                <a:cs typeface="Old Standard"/>
                <a:sym typeface="Old Standard"/>
              </a:rPr>
              <a:t>1) nuoseklumas. Socialinio emocinio ugdymo kompetencijos ugdomos žingsnis po žingsnio, pateikiant veiklos idėjas ir aiškią užsiėmimo struktūrą; 2) užsiėmimų metu vaikui patraukliomis ir įtraukiančiomis veiklų idėjomis, žaismės ir patyriminio ugdymo(si) būdais, užtikrinamas aktyvus vaiko dalyvavimas ir įsitraukimas; 3) ugdymo kontekstų kūrimas, kurių dėmesio centre vaikams aktuali, dėmesį pritraukianti, skatinanti aktyviai veikti, vaikų iniciatyvai atvira aplinka; 4) kiekvienam vaikui sudaroma galimybė patirti ugdymosi sėkmę (programa remiasi universalaus dizaino mokymuisi, žaismės, įtraukties ir kt. principais); 5) pateikiama veiklų įvairovė, integruojamos įvairios pažangios ugdymo  teorijos, užtikrinamas proaktyvių metodų panaudojimas, ugdymą diferencijuojant ir personalizuojant pagal vaikų amžių, gebėjimus ir poreikius; 6) iššūkių ir provokacijų kūrimas (prie kiekvienos veiklos pateikiami iššūkiai ir/ar provokacijos, skatinančios vaiko motyvaciją); 7) rekomendacijos pedagogams, kurios padeda kryptingai ugdyti socialines emocines kompetencijas; 8) socialinio emocinio ugdymo tęstinumas šeimoje ir kt. (pateikiama papildoma literatūra socialinio emocinio ugdymo plėtotei namuose).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70828" y="-2453326"/>
            <a:ext cx="5665889" cy="3086100"/>
          </a:xfrm>
          <a:custGeom>
            <a:avLst/>
            <a:gdLst/>
            <a:ahLst/>
            <a:cxnLst/>
            <a:rect l="l" t="t" r="r" b="b"/>
            <a:pathLst>
              <a:path w="5665889" h="3086100">
                <a:moveTo>
                  <a:pt x="0" y="0"/>
                </a:moveTo>
                <a:lnTo>
                  <a:pt x="5665889" y="0"/>
                </a:lnTo>
                <a:lnTo>
                  <a:pt x="5665889" y="3086100"/>
                </a:lnTo>
                <a:lnTo>
                  <a:pt x="0" y="308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728659" y="4423477"/>
            <a:ext cx="1228725" cy="1133475"/>
          </a:xfrm>
          <a:custGeom>
            <a:avLst/>
            <a:gdLst/>
            <a:ahLst/>
            <a:cxnLst/>
            <a:rect l="l" t="t" r="r" b="b"/>
            <a:pathLst>
              <a:path w="1228725" h="1133475">
                <a:moveTo>
                  <a:pt x="0" y="0"/>
                </a:moveTo>
                <a:lnTo>
                  <a:pt x="1228725" y="0"/>
                </a:lnTo>
                <a:lnTo>
                  <a:pt x="1228725" y="1133475"/>
                </a:lnTo>
                <a:lnTo>
                  <a:pt x="0" y="1133475"/>
                </a:lnTo>
                <a:lnTo>
                  <a:pt x="0" y="0"/>
                </a:lnTo>
                <a:close/>
              </a:path>
            </a:pathLst>
          </a:custGeom>
          <a:blipFill>
            <a:blip r:embed="rId4"/>
            <a:stretch>
              <a:fillRect/>
            </a:stretch>
          </a:blipFill>
        </p:spPr>
      </p:sp>
      <p:sp>
        <p:nvSpPr>
          <p:cNvPr id="4" name="Freeform 4"/>
          <p:cNvSpPr/>
          <p:nvPr/>
        </p:nvSpPr>
        <p:spPr>
          <a:xfrm>
            <a:off x="6403419" y="7652842"/>
            <a:ext cx="1371600" cy="2085975"/>
          </a:xfrm>
          <a:custGeom>
            <a:avLst/>
            <a:gdLst/>
            <a:ahLst/>
            <a:cxnLst/>
            <a:rect l="l" t="t" r="r" b="b"/>
            <a:pathLst>
              <a:path w="1371600" h="2085975">
                <a:moveTo>
                  <a:pt x="0" y="0"/>
                </a:moveTo>
                <a:lnTo>
                  <a:pt x="1371600" y="0"/>
                </a:lnTo>
                <a:lnTo>
                  <a:pt x="1371600" y="2085975"/>
                </a:lnTo>
                <a:lnTo>
                  <a:pt x="0" y="2085975"/>
                </a:lnTo>
                <a:lnTo>
                  <a:pt x="0" y="0"/>
                </a:lnTo>
                <a:close/>
              </a:path>
            </a:pathLst>
          </a:custGeom>
          <a:blipFill>
            <a:blip r:embed="rId5"/>
            <a:stretch>
              <a:fillRect/>
            </a:stretch>
          </a:blipFill>
        </p:spPr>
      </p:sp>
      <p:sp>
        <p:nvSpPr>
          <p:cNvPr id="5" name="Freeform 5"/>
          <p:cNvSpPr/>
          <p:nvPr/>
        </p:nvSpPr>
        <p:spPr>
          <a:xfrm>
            <a:off x="546983" y="1435932"/>
            <a:ext cx="1819275" cy="2390775"/>
          </a:xfrm>
          <a:custGeom>
            <a:avLst/>
            <a:gdLst/>
            <a:ahLst/>
            <a:cxnLst/>
            <a:rect l="l" t="t" r="r" b="b"/>
            <a:pathLst>
              <a:path w="1819275" h="2390775">
                <a:moveTo>
                  <a:pt x="0" y="0"/>
                </a:moveTo>
                <a:lnTo>
                  <a:pt x="1819275" y="0"/>
                </a:lnTo>
                <a:lnTo>
                  <a:pt x="1819275" y="2390775"/>
                </a:lnTo>
                <a:lnTo>
                  <a:pt x="0" y="2390775"/>
                </a:lnTo>
                <a:lnTo>
                  <a:pt x="0" y="0"/>
                </a:lnTo>
                <a:close/>
              </a:path>
            </a:pathLst>
          </a:custGeom>
          <a:blipFill>
            <a:blip r:embed="rId6"/>
            <a:stretch>
              <a:fillRect/>
            </a:stretch>
          </a:blipFill>
        </p:spPr>
      </p:sp>
      <p:sp>
        <p:nvSpPr>
          <p:cNvPr id="6" name="Freeform 6"/>
          <p:cNvSpPr/>
          <p:nvPr/>
        </p:nvSpPr>
        <p:spPr>
          <a:xfrm>
            <a:off x="3188989" y="3620548"/>
            <a:ext cx="2638425" cy="3113246"/>
          </a:xfrm>
          <a:custGeom>
            <a:avLst/>
            <a:gdLst/>
            <a:ahLst/>
            <a:cxnLst/>
            <a:rect l="l" t="t" r="r" b="b"/>
            <a:pathLst>
              <a:path w="2638425" h="3113246">
                <a:moveTo>
                  <a:pt x="0" y="0"/>
                </a:moveTo>
                <a:lnTo>
                  <a:pt x="2638425" y="0"/>
                </a:lnTo>
                <a:lnTo>
                  <a:pt x="2638425" y="3113246"/>
                </a:lnTo>
                <a:lnTo>
                  <a:pt x="0" y="3113246"/>
                </a:lnTo>
                <a:lnTo>
                  <a:pt x="0" y="0"/>
                </a:lnTo>
                <a:close/>
              </a:path>
            </a:pathLst>
          </a:custGeom>
          <a:blipFill>
            <a:blip r:embed="rId7"/>
            <a:stretch>
              <a:fillRect t="-35842"/>
            </a:stretch>
          </a:blipFill>
        </p:spPr>
      </p:sp>
      <p:sp>
        <p:nvSpPr>
          <p:cNvPr id="7" name="Freeform 7"/>
          <p:cNvSpPr/>
          <p:nvPr/>
        </p:nvSpPr>
        <p:spPr>
          <a:xfrm>
            <a:off x="11694481" y="1780280"/>
            <a:ext cx="1181100" cy="2181225"/>
          </a:xfrm>
          <a:custGeom>
            <a:avLst/>
            <a:gdLst/>
            <a:ahLst/>
            <a:cxnLst/>
            <a:rect l="l" t="t" r="r" b="b"/>
            <a:pathLst>
              <a:path w="1181100" h="2181225">
                <a:moveTo>
                  <a:pt x="0" y="0"/>
                </a:moveTo>
                <a:lnTo>
                  <a:pt x="1181100" y="0"/>
                </a:lnTo>
                <a:lnTo>
                  <a:pt x="1181100" y="2181225"/>
                </a:lnTo>
                <a:lnTo>
                  <a:pt x="0" y="2181225"/>
                </a:lnTo>
                <a:lnTo>
                  <a:pt x="0" y="0"/>
                </a:lnTo>
                <a:close/>
              </a:path>
            </a:pathLst>
          </a:custGeom>
          <a:blipFill>
            <a:blip r:embed="rId8"/>
            <a:stretch>
              <a:fillRect l="-224670" t="-230586" r="-435006" b="-118758"/>
            </a:stretch>
          </a:blipFill>
        </p:spPr>
      </p:sp>
      <p:sp>
        <p:nvSpPr>
          <p:cNvPr id="8" name="Freeform 8"/>
          <p:cNvSpPr/>
          <p:nvPr/>
        </p:nvSpPr>
        <p:spPr>
          <a:xfrm>
            <a:off x="610314" y="5928198"/>
            <a:ext cx="1752600" cy="2352675"/>
          </a:xfrm>
          <a:custGeom>
            <a:avLst/>
            <a:gdLst/>
            <a:ahLst/>
            <a:cxnLst/>
            <a:rect l="l" t="t" r="r" b="b"/>
            <a:pathLst>
              <a:path w="1752600" h="2352675">
                <a:moveTo>
                  <a:pt x="0" y="0"/>
                </a:moveTo>
                <a:lnTo>
                  <a:pt x="1752600" y="0"/>
                </a:lnTo>
                <a:lnTo>
                  <a:pt x="1752600" y="2352675"/>
                </a:lnTo>
                <a:lnTo>
                  <a:pt x="0" y="2352675"/>
                </a:lnTo>
                <a:lnTo>
                  <a:pt x="0" y="0"/>
                </a:lnTo>
                <a:close/>
              </a:path>
            </a:pathLst>
          </a:custGeom>
          <a:blipFill>
            <a:blip r:embed="rId8"/>
            <a:stretch>
              <a:fillRect l="-294150" t="-299593" r="-273784" b="-144131"/>
            </a:stretch>
          </a:blipFill>
        </p:spPr>
      </p:sp>
      <p:grpSp>
        <p:nvGrpSpPr>
          <p:cNvPr id="9" name="Group 9"/>
          <p:cNvGrpSpPr>
            <a:grpSpLocks noChangeAspect="1"/>
          </p:cNvGrpSpPr>
          <p:nvPr/>
        </p:nvGrpSpPr>
        <p:grpSpPr>
          <a:xfrm>
            <a:off x="546983" y="1435932"/>
            <a:ext cx="1815265" cy="2390623"/>
            <a:chOff x="0" y="0"/>
            <a:chExt cx="1815262" cy="2390623"/>
          </a:xfrm>
        </p:grpSpPr>
        <p:sp>
          <p:nvSpPr>
            <p:cNvPr id="10" name="Freeform 10"/>
            <p:cNvSpPr/>
            <p:nvPr/>
          </p:nvSpPr>
          <p:spPr>
            <a:xfrm>
              <a:off x="0" y="0"/>
              <a:ext cx="1815211" cy="2390648"/>
            </a:xfrm>
            <a:custGeom>
              <a:avLst/>
              <a:gdLst/>
              <a:ahLst/>
              <a:cxnLst/>
              <a:rect l="l" t="t" r="r" b="b"/>
              <a:pathLst>
                <a:path w="1815211" h="2390648">
                  <a:moveTo>
                    <a:pt x="0" y="2390648"/>
                  </a:moveTo>
                  <a:lnTo>
                    <a:pt x="1815211" y="2390648"/>
                  </a:lnTo>
                  <a:lnTo>
                    <a:pt x="1815211" y="0"/>
                  </a:lnTo>
                  <a:lnTo>
                    <a:pt x="0" y="0"/>
                  </a:lnTo>
                  <a:close/>
                </a:path>
              </a:pathLst>
            </a:custGeom>
            <a:solidFill>
              <a:srgbClr val="000000">
                <a:alpha val="0"/>
              </a:srgbClr>
            </a:solidFill>
          </p:spPr>
        </p:sp>
      </p:grpSp>
      <p:grpSp>
        <p:nvGrpSpPr>
          <p:cNvPr id="11" name="Group 11"/>
          <p:cNvGrpSpPr>
            <a:grpSpLocks noChangeAspect="1"/>
          </p:cNvGrpSpPr>
          <p:nvPr/>
        </p:nvGrpSpPr>
        <p:grpSpPr>
          <a:xfrm>
            <a:off x="610314" y="5928198"/>
            <a:ext cx="1751933" cy="2352284"/>
            <a:chOff x="0" y="0"/>
            <a:chExt cx="1751927" cy="2352294"/>
          </a:xfrm>
        </p:grpSpPr>
        <p:sp>
          <p:nvSpPr>
            <p:cNvPr id="12" name="Freeform 12"/>
            <p:cNvSpPr/>
            <p:nvPr/>
          </p:nvSpPr>
          <p:spPr>
            <a:xfrm>
              <a:off x="0" y="0"/>
              <a:ext cx="1751965" cy="2352294"/>
            </a:xfrm>
            <a:custGeom>
              <a:avLst/>
              <a:gdLst/>
              <a:ahLst/>
              <a:cxnLst/>
              <a:rect l="l" t="t" r="r" b="b"/>
              <a:pathLst>
                <a:path w="1751965" h="2352294">
                  <a:moveTo>
                    <a:pt x="0" y="2352294"/>
                  </a:moveTo>
                  <a:lnTo>
                    <a:pt x="1751965" y="2352294"/>
                  </a:lnTo>
                  <a:lnTo>
                    <a:pt x="1751965" y="0"/>
                  </a:lnTo>
                  <a:lnTo>
                    <a:pt x="0" y="0"/>
                  </a:lnTo>
                  <a:close/>
                </a:path>
              </a:pathLst>
            </a:custGeom>
            <a:solidFill>
              <a:srgbClr val="000000">
                <a:alpha val="0"/>
              </a:srgbClr>
            </a:solidFill>
          </p:spPr>
        </p:sp>
      </p:grpSp>
      <p:grpSp>
        <p:nvGrpSpPr>
          <p:cNvPr id="13" name="Group 13"/>
          <p:cNvGrpSpPr>
            <a:grpSpLocks noChangeAspect="1"/>
          </p:cNvGrpSpPr>
          <p:nvPr/>
        </p:nvGrpSpPr>
        <p:grpSpPr>
          <a:xfrm>
            <a:off x="3125486" y="3557054"/>
            <a:ext cx="3897601" cy="3242367"/>
            <a:chOff x="0" y="0"/>
            <a:chExt cx="3897605" cy="3242374"/>
          </a:xfrm>
        </p:grpSpPr>
        <p:sp>
          <p:nvSpPr>
            <p:cNvPr id="14" name="Freeform 14"/>
            <p:cNvSpPr/>
            <p:nvPr/>
          </p:nvSpPr>
          <p:spPr>
            <a:xfrm>
              <a:off x="63500" y="63500"/>
              <a:ext cx="2636266" cy="3115310"/>
            </a:xfrm>
            <a:custGeom>
              <a:avLst/>
              <a:gdLst/>
              <a:ahLst/>
              <a:cxnLst/>
              <a:rect l="l" t="t" r="r" b="b"/>
              <a:pathLst>
                <a:path w="2636266" h="3115310">
                  <a:moveTo>
                    <a:pt x="0" y="3115310"/>
                  </a:moveTo>
                  <a:lnTo>
                    <a:pt x="2636266" y="3115310"/>
                  </a:lnTo>
                  <a:lnTo>
                    <a:pt x="2636266" y="0"/>
                  </a:lnTo>
                  <a:lnTo>
                    <a:pt x="0" y="0"/>
                  </a:lnTo>
                  <a:close/>
                </a:path>
              </a:pathLst>
            </a:custGeom>
            <a:solidFill>
              <a:srgbClr val="000000">
                <a:alpha val="0"/>
              </a:srgbClr>
            </a:solidFill>
          </p:spPr>
        </p:sp>
        <p:sp>
          <p:nvSpPr>
            <p:cNvPr id="15" name="Freeform 15"/>
            <p:cNvSpPr/>
            <p:nvPr/>
          </p:nvSpPr>
          <p:spPr>
            <a:xfrm>
              <a:off x="2603119" y="866394"/>
              <a:ext cx="1231011" cy="1131189"/>
            </a:xfrm>
            <a:custGeom>
              <a:avLst/>
              <a:gdLst/>
              <a:ahLst/>
              <a:cxnLst/>
              <a:rect l="l" t="t" r="r" b="b"/>
              <a:pathLst>
                <a:path w="1231011" h="1131189">
                  <a:moveTo>
                    <a:pt x="0" y="1131189"/>
                  </a:moveTo>
                  <a:lnTo>
                    <a:pt x="1231011" y="1131189"/>
                  </a:lnTo>
                  <a:lnTo>
                    <a:pt x="1231011" y="0"/>
                  </a:lnTo>
                  <a:lnTo>
                    <a:pt x="0" y="0"/>
                  </a:lnTo>
                  <a:close/>
                </a:path>
              </a:pathLst>
            </a:custGeom>
            <a:solidFill>
              <a:srgbClr val="000000">
                <a:alpha val="0"/>
              </a:srgbClr>
            </a:solidFill>
          </p:spPr>
        </p:sp>
      </p:grpSp>
      <p:grpSp>
        <p:nvGrpSpPr>
          <p:cNvPr id="16" name="Group 16"/>
          <p:cNvGrpSpPr>
            <a:grpSpLocks noChangeAspect="1"/>
          </p:cNvGrpSpPr>
          <p:nvPr/>
        </p:nvGrpSpPr>
        <p:grpSpPr>
          <a:xfrm>
            <a:off x="6403419" y="7652842"/>
            <a:ext cx="1376096" cy="2082413"/>
            <a:chOff x="0" y="0"/>
            <a:chExt cx="1376096" cy="2082406"/>
          </a:xfrm>
        </p:grpSpPr>
        <p:sp>
          <p:nvSpPr>
            <p:cNvPr id="17" name="Freeform 17"/>
            <p:cNvSpPr/>
            <p:nvPr/>
          </p:nvSpPr>
          <p:spPr>
            <a:xfrm>
              <a:off x="0" y="0"/>
              <a:ext cx="1376045" cy="2082419"/>
            </a:xfrm>
            <a:custGeom>
              <a:avLst/>
              <a:gdLst/>
              <a:ahLst/>
              <a:cxnLst/>
              <a:rect l="l" t="t" r="r" b="b"/>
              <a:pathLst>
                <a:path w="1376045" h="2082419">
                  <a:moveTo>
                    <a:pt x="0" y="2082419"/>
                  </a:moveTo>
                  <a:lnTo>
                    <a:pt x="1376045" y="2082419"/>
                  </a:lnTo>
                  <a:lnTo>
                    <a:pt x="1376045" y="0"/>
                  </a:lnTo>
                  <a:lnTo>
                    <a:pt x="0" y="0"/>
                  </a:lnTo>
                  <a:close/>
                </a:path>
              </a:pathLst>
            </a:custGeom>
            <a:solidFill>
              <a:srgbClr val="000000">
                <a:alpha val="0"/>
              </a:srgbClr>
            </a:solidFill>
          </p:spPr>
        </p:sp>
      </p:grpSp>
      <p:grpSp>
        <p:nvGrpSpPr>
          <p:cNvPr id="18" name="Group 18"/>
          <p:cNvGrpSpPr>
            <a:grpSpLocks noChangeAspect="1"/>
          </p:cNvGrpSpPr>
          <p:nvPr/>
        </p:nvGrpSpPr>
        <p:grpSpPr>
          <a:xfrm>
            <a:off x="11694481" y="1780280"/>
            <a:ext cx="1176347" cy="2178148"/>
            <a:chOff x="0" y="0"/>
            <a:chExt cx="1176350" cy="2178152"/>
          </a:xfrm>
        </p:grpSpPr>
        <p:sp>
          <p:nvSpPr>
            <p:cNvPr id="19" name="Freeform 19"/>
            <p:cNvSpPr/>
            <p:nvPr/>
          </p:nvSpPr>
          <p:spPr>
            <a:xfrm>
              <a:off x="0" y="0"/>
              <a:ext cx="1176401" cy="2178177"/>
            </a:xfrm>
            <a:custGeom>
              <a:avLst/>
              <a:gdLst/>
              <a:ahLst/>
              <a:cxnLst/>
              <a:rect l="l" t="t" r="r" b="b"/>
              <a:pathLst>
                <a:path w="1176401" h="2178177">
                  <a:moveTo>
                    <a:pt x="0" y="2178177"/>
                  </a:moveTo>
                  <a:lnTo>
                    <a:pt x="1176401" y="2178177"/>
                  </a:lnTo>
                  <a:lnTo>
                    <a:pt x="1176401" y="0"/>
                  </a:lnTo>
                  <a:lnTo>
                    <a:pt x="0" y="0"/>
                  </a:lnTo>
                  <a:close/>
                </a:path>
              </a:pathLst>
            </a:custGeom>
            <a:solidFill>
              <a:srgbClr val="000000">
                <a:alpha val="0"/>
              </a:srgbClr>
            </a:solidFill>
          </p:spPr>
        </p:sp>
      </p:grpSp>
      <p:grpSp>
        <p:nvGrpSpPr>
          <p:cNvPr id="20" name="Group 20"/>
          <p:cNvGrpSpPr>
            <a:grpSpLocks noChangeAspect="1"/>
          </p:cNvGrpSpPr>
          <p:nvPr/>
        </p:nvGrpSpPr>
        <p:grpSpPr>
          <a:xfrm>
            <a:off x="12870828" y="0"/>
            <a:ext cx="5417172" cy="632774"/>
            <a:chOff x="0" y="0"/>
            <a:chExt cx="5417172" cy="632778"/>
          </a:xfrm>
        </p:grpSpPr>
        <p:sp>
          <p:nvSpPr>
            <p:cNvPr id="21" name="Freeform 21"/>
            <p:cNvSpPr/>
            <p:nvPr/>
          </p:nvSpPr>
          <p:spPr>
            <a:xfrm>
              <a:off x="0" y="0"/>
              <a:ext cx="5417185" cy="632714"/>
            </a:xfrm>
            <a:custGeom>
              <a:avLst/>
              <a:gdLst/>
              <a:ahLst/>
              <a:cxnLst/>
              <a:rect l="l" t="t" r="r" b="b"/>
              <a:pathLst>
                <a:path w="5417185" h="632714">
                  <a:moveTo>
                    <a:pt x="0" y="0"/>
                  </a:moveTo>
                  <a:lnTo>
                    <a:pt x="0" y="632714"/>
                  </a:lnTo>
                  <a:lnTo>
                    <a:pt x="5417185" y="632714"/>
                  </a:lnTo>
                  <a:lnTo>
                    <a:pt x="5417185" y="0"/>
                  </a:lnTo>
                  <a:close/>
                </a:path>
              </a:pathLst>
            </a:custGeom>
            <a:solidFill>
              <a:srgbClr val="000000">
                <a:alpha val="0"/>
              </a:srgbClr>
            </a:solidFill>
          </p:spPr>
        </p:sp>
      </p:grpSp>
      <p:sp>
        <p:nvSpPr>
          <p:cNvPr id="22" name="TextBox 22"/>
          <p:cNvSpPr txBox="1"/>
          <p:nvPr/>
        </p:nvSpPr>
        <p:spPr>
          <a:xfrm>
            <a:off x="13262239" y="1800177"/>
            <a:ext cx="856431" cy="1236459"/>
          </a:xfrm>
          <a:prstGeom prst="rect">
            <a:avLst/>
          </a:prstGeom>
        </p:spPr>
        <p:txBody>
          <a:bodyPr lIns="0" tIns="0" rIns="0" bIns="0" rtlCol="0" anchor="t">
            <a:spAutoFit/>
          </a:bodyPr>
          <a:lstStyle/>
          <a:p>
            <a:pPr algn="l">
              <a:lnSpc>
                <a:spcPts val="10072"/>
              </a:lnSpc>
            </a:pPr>
            <a:r>
              <a:rPr lang="en-US" sz="7194">
                <a:solidFill>
                  <a:srgbClr val="E45F2A"/>
                </a:solidFill>
                <a:latin typeface="Freckle Face"/>
                <a:ea typeface="Freckle Face"/>
                <a:cs typeface="Freckle Face"/>
                <a:sym typeface="Freckle Face"/>
              </a:rPr>
              <a:t>14</a:t>
            </a:r>
          </a:p>
        </p:txBody>
      </p:sp>
      <p:sp>
        <p:nvSpPr>
          <p:cNvPr id="23" name="TextBox 23"/>
          <p:cNvSpPr txBox="1"/>
          <p:nvPr/>
        </p:nvSpPr>
        <p:spPr>
          <a:xfrm>
            <a:off x="2531469" y="1778679"/>
            <a:ext cx="978160" cy="1343930"/>
          </a:xfrm>
          <a:prstGeom prst="rect">
            <a:avLst/>
          </a:prstGeom>
        </p:spPr>
        <p:txBody>
          <a:bodyPr lIns="0" tIns="0" rIns="0" bIns="0" rtlCol="0" anchor="t">
            <a:spAutoFit/>
          </a:bodyPr>
          <a:lstStyle/>
          <a:p>
            <a:pPr algn="l">
              <a:lnSpc>
                <a:spcPts val="10880"/>
              </a:lnSpc>
            </a:pPr>
            <a:r>
              <a:rPr lang="en-US" sz="7771">
                <a:solidFill>
                  <a:srgbClr val="E45F2A"/>
                </a:solidFill>
                <a:latin typeface="Freckle Face"/>
                <a:ea typeface="Freckle Face"/>
                <a:cs typeface="Freckle Face"/>
                <a:sym typeface="Freckle Face"/>
              </a:rPr>
              <a:t>33</a:t>
            </a:r>
          </a:p>
        </p:txBody>
      </p:sp>
      <p:sp>
        <p:nvSpPr>
          <p:cNvPr id="24" name="TextBox 24"/>
          <p:cNvSpPr txBox="1"/>
          <p:nvPr/>
        </p:nvSpPr>
        <p:spPr>
          <a:xfrm>
            <a:off x="975893" y="527466"/>
            <a:ext cx="12959734" cy="892483"/>
          </a:xfrm>
          <a:prstGeom prst="rect">
            <a:avLst/>
          </a:prstGeom>
        </p:spPr>
        <p:txBody>
          <a:bodyPr lIns="0" tIns="0" rIns="0" bIns="0" rtlCol="0" anchor="t">
            <a:spAutoFit/>
          </a:bodyPr>
          <a:lstStyle/>
          <a:p>
            <a:pPr algn="l">
              <a:lnSpc>
                <a:spcPts val="7279"/>
              </a:lnSpc>
            </a:pPr>
            <a:r>
              <a:rPr lang="en-US" sz="5199">
                <a:solidFill>
                  <a:srgbClr val="E45F2A"/>
                </a:solidFill>
                <a:latin typeface="Freckle Face"/>
                <a:ea typeface="Freckle Face"/>
                <a:cs typeface="Freckle Face"/>
                <a:sym typeface="Freckle Face"/>
              </a:rPr>
              <a:t>Socialinio emocinio ugdymo programoje rasite:</a:t>
            </a:r>
          </a:p>
        </p:txBody>
      </p:sp>
      <p:sp>
        <p:nvSpPr>
          <p:cNvPr id="25" name="TextBox 25"/>
          <p:cNvSpPr txBox="1"/>
          <p:nvPr/>
        </p:nvSpPr>
        <p:spPr>
          <a:xfrm>
            <a:off x="3266627" y="2223097"/>
            <a:ext cx="6927990" cy="1213780"/>
          </a:xfrm>
          <a:prstGeom prst="rect">
            <a:avLst/>
          </a:prstGeom>
        </p:spPr>
        <p:txBody>
          <a:bodyPr lIns="0" tIns="0" rIns="0" bIns="0" rtlCol="0" anchor="t">
            <a:spAutoFit/>
          </a:bodyPr>
          <a:lstStyle/>
          <a:p>
            <a:pPr algn="ctr">
              <a:lnSpc>
                <a:spcPts val="5459"/>
              </a:lnSpc>
            </a:pPr>
            <a:r>
              <a:rPr lang="en-US" sz="3900">
                <a:solidFill>
                  <a:srgbClr val="000000"/>
                </a:solidFill>
                <a:latin typeface="Freckle Face"/>
                <a:ea typeface="Freckle Face"/>
                <a:cs typeface="Freckle Face"/>
                <a:sym typeface="Freckle Face"/>
              </a:rPr>
              <a:t> </a:t>
            </a:r>
            <a:r>
              <a:rPr lang="en-US" sz="3900">
                <a:solidFill>
                  <a:srgbClr val="72893C"/>
                </a:solidFill>
                <a:latin typeface="Freckle Face"/>
                <a:ea typeface="Freckle Face"/>
                <a:cs typeface="Freckle Face"/>
                <a:sym typeface="Freckle Face"/>
              </a:rPr>
              <a:t>SEU UŽSIĖMIMŲ APRAŠUS,</a:t>
            </a:r>
          </a:p>
          <a:p>
            <a:pPr algn="ctr">
              <a:lnSpc>
                <a:spcPts val="1500"/>
              </a:lnSpc>
            </a:pPr>
            <a:r>
              <a:rPr lang="en-US" sz="3000">
                <a:solidFill>
                  <a:srgbClr val="72893C"/>
                </a:solidFill>
                <a:latin typeface="Freckle Face"/>
                <a:ea typeface="Freckle Face"/>
                <a:cs typeface="Freckle Face"/>
                <a:sym typeface="Freckle Face"/>
              </a:rPr>
              <a:t>kuriuose rasite virš 100 įvairių veiklų idėjų</a:t>
            </a:r>
          </a:p>
        </p:txBody>
      </p:sp>
      <p:sp>
        <p:nvSpPr>
          <p:cNvPr id="26" name="TextBox 26"/>
          <p:cNvSpPr txBox="1"/>
          <p:nvPr/>
        </p:nvSpPr>
        <p:spPr>
          <a:xfrm>
            <a:off x="13382358" y="3271514"/>
            <a:ext cx="4005386" cy="340776"/>
          </a:xfrm>
          <a:prstGeom prst="rect">
            <a:avLst/>
          </a:prstGeom>
        </p:spPr>
        <p:txBody>
          <a:bodyPr lIns="0" tIns="0" rIns="0" bIns="0" rtlCol="0" anchor="t">
            <a:spAutoFit/>
          </a:bodyPr>
          <a:lstStyle/>
          <a:p>
            <a:pPr algn="l">
              <a:lnSpc>
                <a:spcPts val="1950"/>
              </a:lnSpc>
            </a:pPr>
            <a:r>
              <a:rPr lang="en-US" sz="3900">
                <a:solidFill>
                  <a:srgbClr val="E4A546"/>
                </a:solidFill>
                <a:latin typeface="Freckle Face"/>
                <a:ea typeface="Freckle Face"/>
                <a:cs typeface="Freckle Face"/>
                <a:sym typeface="Freckle Face"/>
              </a:rPr>
              <a:t>ŽAISMINGŲ PRIEDŲ</a:t>
            </a:r>
          </a:p>
        </p:txBody>
      </p:sp>
      <p:sp>
        <p:nvSpPr>
          <p:cNvPr id="27" name="TextBox 27"/>
          <p:cNvSpPr txBox="1"/>
          <p:nvPr/>
        </p:nvSpPr>
        <p:spPr>
          <a:xfrm>
            <a:off x="7288711" y="3453174"/>
            <a:ext cx="8634555" cy="3141126"/>
          </a:xfrm>
          <a:prstGeom prst="rect">
            <a:avLst/>
          </a:prstGeom>
        </p:spPr>
        <p:txBody>
          <a:bodyPr lIns="0" tIns="0" rIns="0" bIns="0" rtlCol="0" anchor="t">
            <a:spAutoFit/>
          </a:bodyPr>
          <a:lstStyle/>
          <a:p>
            <a:pPr algn="ctr">
              <a:lnSpc>
                <a:spcPts val="9750"/>
              </a:lnSpc>
            </a:pPr>
            <a:r>
              <a:rPr lang="en-US" sz="3900">
                <a:solidFill>
                  <a:srgbClr val="368BB6"/>
                </a:solidFill>
                <a:latin typeface="Freckle Face"/>
                <a:ea typeface="Freckle Face"/>
                <a:cs typeface="Freckle Face"/>
                <a:sym typeface="Freckle Face"/>
              </a:rPr>
              <a:t> SIMBOLINIU ŽENKLU ŽYMIMAS VEIKLAS, </a:t>
            </a:r>
          </a:p>
          <a:p>
            <a:pPr algn="ctr">
              <a:lnSpc>
                <a:spcPts val="1950"/>
              </a:lnSpc>
            </a:pPr>
            <a:r>
              <a:rPr lang="en-US" sz="3900">
                <a:solidFill>
                  <a:srgbClr val="368BB6"/>
                </a:solidFill>
                <a:latin typeface="Freckle Face"/>
                <a:ea typeface="Freckle Face"/>
                <a:cs typeface="Freckle Face"/>
                <a:sym typeface="Freckle Face"/>
              </a:rPr>
              <a:t>KURIOS PEDAGOGUI PADĖS PRITAIKYTI </a:t>
            </a:r>
          </a:p>
          <a:p>
            <a:pPr algn="ctr">
              <a:lnSpc>
                <a:spcPts val="8849"/>
              </a:lnSpc>
            </a:pPr>
            <a:r>
              <a:rPr lang="en-US" sz="3900">
                <a:solidFill>
                  <a:srgbClr val="368BB6"/>
                </a:solidFill>
                <a:latin typeface="Freckle Face"/>
                <a:ea typeface="Freckle Face"/>
                <a:cs typeface="Freckle Face"/>
                <a:sym typeface="Freckle Face"/>
              </a:rPr>
              <a:t>UDM PRINCIPUS UGDOMOJOJE VEIKLOJE</a:t>
            </a:r>
          </a:p>
          <a:p>
            <a:pPr algn="ctr">
              <a:lnSpc>
                <a:spcPts val="1950"/>
              </a:lnSpc>
            </a:pPr>
            <a:r>
              <a:rPr lang="en-US" sz="3900">
                <a:solidFill>
                  <a:srgbClr val="368BB6"/>
                </a:solidFill>
                <a:latin typeface="Freckle Face"/>
                <a:ea typeface="Freckle Face"/>
                <a:cs typeface="Freckle Face"/>
                <a:sym typeface="Freckle Face"/>
              </a:rPr>
              <a:t> </a:t>
            </a:r>
          </a:p>
        </p:txBody>
      </p:sp>
      <p:sp>
        <p:nvSpPr>
          <p:cNvPr id="28" name="TextBox 28"/>
          <p:cNvSpPr txBox="1"/>
          <p:nvPr/>
        </p:nvSpPr>
        <p:spPr>
          <a:xfrm>
            <a:off x="3514820" y="6297339"/>
            <a:ext cx="9545631" cy="1017051"/>
          </a:xfrm>
          <a:prstGeom prst="rect">
            <a:avLst/>
          </a:prstGeom>
        </p:spPr>
        <p:txBody>
          <a:bodyPr lIns="0" tIns="0" rIns="0" bIns="0" rtlCol="0" anchor="t">
            <a:spAutoFit/>
          </a:bodyPr>
          <a:lstStyle/>
          <a:p>
            <a:pPr algn="l">
              <a:lnSpc>
                <a:spcPts val="9055"/>
              </a:lnSpc>
            </a:pPr>
            <a:r>
              <a:rPr lang="en-US" sz="3900">
                <a:solidFill>
                  <a:srgbClr val="72893C"/>
                </a:solidFill>
                <a:latin typeface="Freckle Face"/>
                <a:ea typeface="Freckle Face"/>
                <a:cs typeface="Freckle Face"/>
                <a:sym typeface="Freckle Face"/>
              </a:rPr>
              <a:t>REKOMENDACIJAS PEDAGOGAMS IR TĖVAMS</a:t>
            </a:r>
          </a:p>
        </p:txBody>
      </p:sp>
      <p:sp>
        <p:nvSpPr>
          <p:cNvPr id="29" name="TextBox 29"/>
          <p:cNvSpPr txBox="1"/>
          <p:nvPr/>
        </p:nvSpPr>
        <p:spPr>
          <a:xfrm>
            <a:off x="7875089" y="7377417"/>
            <a:ext cx="850411" cy="1845783"/>
          </a:xfrm>
          <a:prstGeom prst="rect">
            <a:avLst/>
          </a:prstGeom>
        </p:spPr>
        <p:txBody>
          <a:bodyPr lIns="0" tIns="0" rIns="0" bIns="0" rtlCol="0" anchor="t">
            <a:spAutoFit/>
          </a:bodyPr>
          <a:lstStyle/>
          <a:p>
            <a:pPr algn="l">
              <a:lnSpc>
                <a:spcPts val="16413"/>
              </a:lnSpc>
            </a:pPr>
            <a:r>
              <a:rPr lang="en-US" sz="7068">
                <a:solidFill>
                  <a:srgbClr val="E45F2A"/>
                </a:solidFill>
                <a:latin typeface="Freckle Face"/>
                <a:ea typeface="Freckle Face"/>
                <a:cs typeface="Freckle Face"/>
                <a:sym typeface="Freckle Face"/>
              </a:rPr>
              <a:t>37</a:t>
            </a:r>
          </a:p>
        </p:txBody>
      </p:sp>
      <p:sp>
        <p:nvSpPr>
          <p:cNvPr id="30" name="TextBox 30"/>
          <p:cNvSpPr txBox="1"/>
          <p:nvPr/>
        </p:nvSpPr>
        <p:spPr>
          <a:xfrm>
            <a:off x="9368828" y="7719479"/>
            <a:ext cx="7330764" cy="1702851"/>
          </a:xfrm>
          <a:prstGeom prst="rect">
            <a:avLst/>
          </a:prstGeom>
        </p:spPr>
        <p:txBody>
          <a:bodyPr lIns="0" tIns="0" rIns="0" bIns="0" rtlCol="0" anchor="t">
            <a:spAutoFit/>
          </a:bodyPr>
          <a:lstStyle/>
          <a:p>
            <a:pPr algn="ctr">
              <a:lnSpc>
                <a:spcPts val="9055"/>
              </a:lnSpc>
            </a:pPr>
            <a:r>
              <a:rPr lang="en-US" sz="3900">
                <a:solidFill>
                  <a:srgbClr val="B24BA3"/>
                </a:solidFill>
                <a:latin typeface="Freckle Face"/>
                <a:ea typeface="Freckle Face"/>
                <a:cs typeface="Freckle Face"/>
                <a:sym typeface="Freckle Face"/>
              </a:rPr>
              <a:t> </a:t>
            </a:r>
            <a:r>
              <a:rPr lang="en-US" sz="3900">
                <a:solidFill>
                  <a:srgbClr val="FBE10C"/>
                </a:solidFill>
                <a:latin typeface="Freckle Face"/>
                <a:ea typeface="Freckle Face"/>
                <a:cs typeface="Freckle Face"/>
                <a:sym typeface="Freckle Face"/>
              </a:rPr>
              <a:t>VAIKO NUOSTABĄ SUŽADINANČIAS</a:t>
            </a:r>
          </a:p>
          <a:p>
            <a:pPr algn="ctr">
              <a:lnSpc>
                <a:spcPts val="1950"/>
              </a:lnSpc>
            </a:pPr>
            <a:r>
              <a:rPr lang="en-US" sz="3900">
                <a:solidFill>
                  <a:srgbClr val="FBE10C"/>
                </a:solidFill>
                <a:latin typeface="Freckle Face"/>
                <a:ea typeface="Freckle Face"/>
                <a:cs typeface="Freckle Face"/>
                <a:sym typeface="Freckle Face"/>
              </a:rPr>
              <a:t>PROVOKACIJAS</a:t>
            </a:r>
          </a:p>
        </p:txBody>
      </p:sp>
      <p:sp>
        <p:nvSpPr>
          <p:cNvPr id="31" name="TextBox 31"/>
          <p:cNvSpPr txBox="1"/>
          <p:nvPr/>
        </p:nvSpPr>
        <p:spPr>
          <a:xfrm>
            <a:off x="2569921" y="6221216"/>
            <a:ext cx="582473" cy="1581922"/>
          </a:xfrm>
          <a:prstGeom prst="rect">
            <a:avLst/>
          </a:prstGeom>
        </p:spPr>
        <p:txBody>
          <a:bodyPr lIns="0" tIns="0" rIns="0" bIns="0" rtlCol="0" anchor="t">
            <a:spAutoFit/>
          </a:bodyPr>
          <a:lstStyle/>
          <a:p>
            <a:pPr algn="l">
              <a:lnSpc>
                <a:spcPts val="12879"/>
              </a:lnSpc>
            </a:pPr>
            <a:r>
              <a:rPr lang="en-US" sz="9199">
                <a:solidFill>
                  <a:srgbClr val="E45F2A"/>
                </a:solidFill>
                <a:latin typeface="Freckle Face"/>
                <a:ea typeface="Freckle Face"/>
                <a:cs typeface="Freckle Face"/>
                <a:sym typeface="Freckle Face"/>
              </a:rPr>
              <a:t>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1057</Words>
  <Application>Microsoft Office PowerPoint</Application>
  <PresentationFormat>Pasirinktinai</PresentationFormat>
  <Paragraphs>89</Paragraphs>
  <Slides>11</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11</vt:i4>
      </vt:variant>
    </vt:vector>
  </HeadingPairs>
  <TitlesOfParts>
    <vt:vector size="17" baseType="lpstr">
      <vt:lpstr>Freckle Face</vt:lpstr>
      <vt:lpstr>Calibri</vt:lpstr>
      <vt:lpstr>Old Standard Italics</vt:lpstr>
      <vt:lpstr>Old Standard</vt:lpstr>
      <vt:lpstr>Arial</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SEU programa Siautukai</dc:title>
  <dc:creator>HP</dc:creator>
  <cp:lastModifiedBy>HP</cp:lastModifiedBy>
  <cp:revision>1</cp:revision>
  <dcterms:created xsi:type="dcterms:W3CDTF">2006-08-16T00:00:00Z</dcterms:created>
  <dcterms:modified xsi:type="dcterms:W3CDTF">2025-04-14T11:38:22Z</dcterms:modified>
  <dc:identifier>DAGkl9EVkYM</dc:identifier>
</cp:coreProperties>
</file>